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0" r:id="rId7"/>
    <p:sldId id="263" r:id="rId8"/>
    <p:sldId id="264" r:id="rId9"/>
    <p:sldId id="265" r:id="rId10"/>
    <p:sldId id="267" r:id="rId11"/>
    <p:sldId id="266" r:id="rId12"/>
    <p:sldId id="269" r:id="rId13"/>
    <p:sldId id="268" r:id="rId14"/>
    <p:sldId id="270" r:id="rId15"/>
    <p:sldId id="273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CC4"/>
    <a:srgbClr val="DFE3E7"/>
    <a:srgbClr val="F3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Hello everyone. My name is XiongjunGuan from Tsinghua University.</a:t>
            </a:r>
            <a:endParaRPr lang="en-US" altLang="zh-CN"/>
          </a:p>
          <a:p>
            <a:r>
              <a:rPr lang="en-US" altLang="zh-CN"/>
              <a:t>Today, I’m excited to present our work titled “More Is Better: A MoE-Based Emotion Recognition Framework with Human Preference Alignment.”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This is an example of JSON output, demonstrating the result format of gemini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We referred to our previous work on the selection and order of key elements in this Chain of Thoughts</a:t>
            </a:r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Next, let’s talk about how we make better use of unlabeled videos.</a:t>
            </a:r>
            <a:endParaRPr lang="en-US" altLang="zh-CN"/>
          </a:p>
          <a:p>
            <a:r>
              <a:rPr lang="en-US" altLang="zh-CN"/>
              <a:t>Traditional pseudo-labeling usually depends on a single model to generate labels. But that often leads to a feedback loop with its own biases. </a:t>
            </a:r>
            <a:endParaRPr lang="en-US" altLang="zh-CN"/>
          </a:p>
          <a:p>
            <a:r>
              <a:rPr lang="en-US" altLang="zh-CN"/>
              <a:t>And It’s also tricky to set a good confidence threshold.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To overcome this, we combine predictions from our baseline and Gemini, and take the majority vote. This way, we get higher-quality pseudo-labels and avoid bias accumulation.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As shown here, our training has two stages:</a:t>
            </a:r>
            <a:endParaRPr lang="en-US" altLang="zh-CN"/>
          </a:p>
          <a:p>
            <a:r>
              <a:rPr lang="en-US" altLang="zh-CN"/>
              <a:t>First, we pretrain the model with about 20K pseudo-labeled samples.</a:t>
            </a:r>
            <a:endParaRPr lang="en-US" altLang="zh-CN"/>
          </a:p>
          <a:p>
            <a:r>
              <a:rPr lang="en-US" altLang="zh-CN"/>
              <a:t>Then, we fine-tune it with all 7K labeled samples.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Finally, we focus on how our system performs multi-expert deliberation to reduce bias and improve stability.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We adopt a reliability-based weighted voting scheme, In this way, the ensemble becomes more stable and generalizable.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We also analyze model complementarity using metrics like accuracy, repetitiveness and confusion matrices to confirm that different models bring unique insights.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Finally, a rule-based re-ranking step helps correct neutral bias.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This slide shows a comparison of emotion distributions under different prediction strategies.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In our validation set, we can see that neutral emotions account for about 25%, .</a:t>
            </a:r>
            <a:endParaRPr lang="en-US" altLang="zh-CN"/>
          </a:p>
          <a:p>
            <a:r>
              <a:rPr lang="en-US" altLang="zh-CN"/>
              <a:t>However, when using a single model, the predictions become strongly biased — the neutral class rises to almost 48%, while the proportion of angry and happy drops significantly. This demonstrates the neutral bias problem caused by data imbalance and model overconfidence.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After applying our ensemble voting, the imbalance remains.</a:t>
            </a:r>
            <a:endParaRPr lang="en-US" altLang="zh-CN"/>
          </a:p>
          <a:p>
            <a:r>
              <a:rPr lang="en-US" altLang="zh-CN"/>
              <a:t>And finally, after our rule-based re-ranking, the neutral proportion decreases to around 41%, bringing the overall distribution much closer to the ground truth.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This slide summarizes our experimental setup and results.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On the right, you can see the ablation study results.</a:t>
            </a:r>
            <a:endParaRPr lang="en-US" altLang="zh-CN"/>
          </a:p>
          <a:p>
            <a:r>
              <a:rPr lang="en-US" altLang="zh-CN"/>
              <a:t>Starting from the baseline, we gradually add key components —</a:t>
            </a:r>
            <a:endParaRPr lang="en-US" altLang="zh-CN"/>
          </a:p>
          <a:p>
            <a:r>
              <a:rPr lang="en-US" altLang="zh-CN"/>
              <a:t>first focal loss and LMF loss, then six modalities, pretraining, voting, and re-ranking.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It can be seen that every part of our framework contributes meaningfully to the overall gain.</a:t>
            </a:r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Here we present the single-modal benchmark comparison results.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For the visual modal, we tested several backbones.</a:t>
            </a:r>
            <a:endParaRPr lang="en-US" altLang="zh-CN"/>
          </a:p>
          <a:p>
            <a:r>
              <a:rPr lang="en-US" altLang="zh-CN"/>
              <a:t>Among them, CLIP achieved the best score, showing that models with stronger global generalization capability perform better in this task.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For the audio modal, CHN-HuBERT clearly outperforms the others, which highlights the importance of pretraining that is aligned with the target field.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For the text modal, the differences are relatively small.</a:t>
            </a:r>
            <a:endParaRPr lang="en-US" altLang="zh-CN"/>
          </a:p>
          <a:p>
            <a:r>
              <a:rPr lang="en-US" altLang="zh-CN"/>
              <a:t>This indicates that text features alone are less discriminative for emotion prediction in this dataset.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We also visualized features from these three modals.</a:t>
            </a:r>
            <a:endParaRPr lang="en-US" altLang="zh-CN"/>
          </a:p>
          <a:p>
            <a:r>
              <a:rPr lang="en-US" altLang="zh-CN"/>
              <a:t>Each point here represents a  2D </a:t>
            </a:r>
            <a:r>
              <a:rPr lang="en-US" altLang="zh-CN">
                <a:sym typeface="+mn-ea"/>
              </a:rPr>
              <a:t>embedding of the </a:t>
            </a:r>
            <a:r>
              <a:rPr lang="en-US" altLang="zh-CN"/>
              <a:t>video sample , and colors indicate different emotion categories.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As you can see, the audio modality (in the middle) provides the clearest separation between emotions,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The visual modality (on the left) also shows some structure — some clusters are distinguishable, but there’s still overlap,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However, the text modality (on the right) exhibits strong overlap among different classes, indicating that text alone carries limited emotional discrimination,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To conclude, our proposed multi-modal emotion recognition framework achieved an F1-score of 0.8772,</a:t>
            </a:r>
            <a:endParaRPr lang="en-US" altLang="zh-CN"/>
          </a:p>
          <a:p>
            <a:r>
              <a:rPr lang="en-US" altLang="zh-CN"/>
              <a:t>which ranked second place in MER Track 1.</a:t>
            </a:r>
            <a:endParaRPr lang="en-US" altLang="zh-CN"/>
          </a:p>
          <a:p>
            <a:r>
              <a:rPr lang="en-US" altLang="zh-CN"/>
              <a:t>Our code is open-sourced on GitHub, and we welcome you to follow our work.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Looking ahead, we aim to push our framework further —by adding more modalities, refining expert designs, improving generalization across datasets,and ultimately enabling real-time, human-centered interaction.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Thank you all for listening.  you can  reach me by this email, </a:t>
            </a:r>
            <a:r>
              <a:rPr lang="en-US" altLang="zh-CN">
                <a:sym typeface="+mn-ea"/>
              </a:rPr>
              <a:t>I’d love to continue the discussion or answer any questions you may have .</a:t>
            </a: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Let me start with a brief introduction to the motivation behind multimodal emotion recognition.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MER, is a key technology for building empathetic human-computer interaction systems.</a:t>
            </a:r>
            <a:endParaRPr lang="en-US" altLang="zh-CN"/>
          </a:p>
          <a:p>
            <a:r>
              <a:rPr lang="en-US" altLang="zh-CN"/>
              <a:t>To achieve this, MER systems need to interpret emotions from multiple data modalities — such as visual expressions, vocal tone, and textual content.</a:t>
            </a:r>
            <a:endParaRPr lang="en-US" altLang="zh-CN"/>
          </a:p>
          <a:p>
            <a:r>
              <a:rPr lang="en-US" altLang="zh-CN"/>
              <a:t>Each modal carries different emotional cues, and combining them helps achieve a more accurate and human-like understanding.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These techniques have wide-ranging applications.</a:t>
            </a:r>
            <a:endParaRPr lang="en-US" altLang="zh-CN"/>
          </a:p>
          <a:p>
            <a:r>
              <a:rPr lang="en-US" altLang="zh-CN"/>
              <a:t>For example, in smart driving,  healthcare, and education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By integrating emotional understanding into machines, MER drives more robust and human-like interactions between users and intelligent systems.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algn="l">
              <a:buNone/>
            </a:pPr>
            <a:r>
              <a:rPr lang="en-US" altLang="zh-CN"/>
              <a:t>Given the limited time, we will skip the background and related work, and concentrate on explaining our solution and the reasoning.</a:t>
            </a:r>
            <a:endParaRPr lang="en-US" altLang="zh-CN"/>
          </a:p>
          <a:p>
            <a:pPr marL="0" indent="0" algn="l">
              <a:buNone/>
            </a:pPr>
            <a:endParaRPr lang="en-US" altLang="zh-CN"/>
          </a:p>
          <a:p>
            <a:pPr marL="0" indent="0" algn="l">
              <a:buNone/>
            </a:pPr>
            <a:r>
              <a:rPr lang="en-US" altLang="zh-CN"/>
              <a:t>In the competition of MER track1, the dataset contains about 7K labeled videos and  120K unlabeled videos.</a:t>
            </a:r>
            <a:endParaRPr lang="en-US" altLang="zh-CN"/>
          </a:p>
          <a:p>
            <a:pPr marL="0" indent="0" algn="l">
              <a:buNone/>
            </a:pPr>
            <a:endParaRPr lang="en-US" altLang="zh-CN"/>
          </a:p>
          <a:p>
            <a:pPr marL="0" indent="0" algn="l">
              <a:buNone/>
            </a:pPr>
            <a:r>
              <a:rPr lang="en-US" altLang="zh-CN"/>
              <a:t>The key challenge here is data limitation.</a:t>
            </a:r>
            <a:endParaRPr lang="en-US" altLang="zh-CN"/>
          </a:p>
          <a:p>
            <a:pPr marL="0" indent="0" algn="l">
              <a:buNone/>
            </a:pPr>
            <a:r>
              <a:rPr lang="en-US" altLang="zh-CN"/>
              <a:t>Even though the total dataset size is large, only a small portion has ground-truth.</a:t>
            </a:r>
            <a:endParaRPr lang="en-US" altLang="zh-CN"/>
          </a:p>
          <a:p>
            <a:pPr marL="0" indent="0" algn="l">
              <a:buNone/>
            </a:pPr>
            <a:r>
              <a:rPr lang="en-US" altLang="zh-CN"/>
              <a:t>Moreover, the data is severely imbalanced — for example, emotions like neutral and happy are overrepresented, while worried or surprised are much rarer.</a:t>
            </a:r>
            <a:endParaRPr lang="en-US" altLang="zh-CN"/>
          </a:p>
          <a:p>
            <a:pPr marL="0" indent="0" algn="l">
              <a:buNone/>
            </a:pPr>
            <a:r>
              <a:rPr lang="en-US" altLang="zh-CN"/>
              <a:t>This imbalance easily causes models to overfit to frequent emotions.</a:t>
            </a:r>
            <a:endParaRPr lang="en-US" altLang="zh-CN"/>
          </a:p>
          <a:p>
            <a:pPr marL="0" indent="0" algn="l">
              <a:buNone/>
            </a:pPr>
            <a:endParaRPr lang="en-US" altLang="zh-CN"/>
          </a:p>
          <a:p>
            <a:pPr marL="0" indent="0" algn="l">
              <a:buNone/>
            </a:pPr>
            <a:r>
              <a:rPr lang="en-US" altLang="zh-CN"/>
              <a:t>Therefore, our main goal is to develop a solution that is robust, generalizable, and bias-resistant</a:t>
            </a:r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The central philosophy behind our approach is what we call the “More is Better”.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The idea is straightforward but powerful — by exploring richer signals, broader data distributions, and more collaborative deliberation,</a:t>
            </a:r>
            <a:endParaRPr lang="en-US" altLang="zh-CN"/>
          </a:p>
          <a:p>
            <a:r>
              <a:rPr lang="en-US" altLang="zh-CN"/>
              <a:t>we can form a stronger and more integrated emotion recognition system.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Our framework realizes this idea through four main strategies:</a:t>
            </a:r>
            <a:endParaRPr lang="en-US" altLang="zh-CN"/>
          </a:p>
          <a:p>
            <a:r>
              <a:rPr lang="en-US" altLang="zh-CN"/>
              <a:t>1. Integrating diverse input branches and independent encoders,</a:t>
            </a:r>
            <a:endParaRPr lang="en-US" altLang="zh-CN"/>
          </a:p>
          <a:p>
            <a:r>
              <a:rPr lang="en-US" altLang="zh-CN"/>
              <a:t>2. Using a Mixture of Experts paradigm for feature fusion.</a:t>
            </a:r>
            <a:endParaRPr lang="en-US" altLang="zh-CN"/>
          </a:p>
          <a:p>
            <a:r>
              <a:rPr lang="en-US" altLang="zh-CN"/>
              <a:t>3. Constructing high-quality data through pseudo label.</a:t>
            </a:r>
            <a:endParaRPr lang="en-US" altLang="zh-CN"/>
          </a:p>
          <a:p>
            <a:r>
              <a:rPr lang="en-US" altLang="zh-CN"/>
              <a:t>4. Encouraging collaborative decision-making across multiple models.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Here is an overview of our framework, which follows a three-stage pipeline.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Stage One is Embedding Extraction.</a:t>
            </a:r>
            <a:endParaRPr lang="en-US" altLang="zh-CN"/>
          </a:p>
          <a:p>
            <a:r>
              <a:rPr lang="en-US" altLang="zh-CN"/>
              <a:t>We use multiple parallel encoders to process six different modalities.</a:t>
            </a:r>
            <a:endParaRPr lang="en-US" altLang="zh-CN"/>
          </a:p>
          <a:p>
            <a:r>
              <a:rPr lang="en-US" altLang="zh-CN"/>
              <a:t>Each branch extracts its own embedding using self-attention and feed-forward projection layers.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Stage Two is the Mixture of Experts.</a:t>
            </a:r>
            <a:endParaRPr lang="en-US" altLang="zh-CN"/>
          </a:p>
          <a:p>
            <a:r>
              <a:rPr lang="en-US" altLang="zh-CN"/>
              <a:t>a router dynamically assigns importance weights to different experts, and their outputs are aggregated in a weighted manner to form a unified representation.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Finally, Stage Three is Post-Processing.</a:t>
            </a:r>
            <a:endParaRPr lang="en-US" altLang="zh-CN"/>
          </a:p>
          <a:p>
            <a:r>
              <a:rPr lang="en-US" altLang="zh-CN"/>
              <a:t>We apply multi-expert voting and rule-based re-ranking to refine the results, aligning model outputs more closely with human emotion perception.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>
                <a:sym typeface="+mn-ea"/>
              </a:rPr>
              <a:t>Here is an overview of our framework, which follows a three-stage pipeline.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Stage One is Embedding Extraction.</a:t>
            </a:r>
            <a:endParaRPr lang="en-US" altLang="zh-CN"/>
          </a:p>
          <a:p>
            <a:r>
              <a:rPr lang="en-US" altLang="zh-CN">
                <a:sym typeface="+mn-ea"/>
              </a:rPr>
              <a:t>We use multiple parallel encoders to process six different modalities.</a:t>
            </a:r>
            <a:endParaRPr lang="en-US" altLang="zh-CN"/>
          </a:p>
          <a:p>
            <a:r>
              <a:rPr lang="en-US" altLang="zh-CN">
                <a:sym typeface="+mn-ea"/>
              </a:rPr>
              <a:t>Each branch extracts its own embedding using self-attention and feed-forward projection layers.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Stage Two is the Mixture of Experts.</a:t>
            </a:r>
            <a:endParaRPr lang="en-US" altLang="zh-CN"/>
          </a:p>
          <a:p>
            <a:r>
              <a:rPr lang="en-US" altLang="zh-CN">
                <a:sym typeface="+mn-ea"/>
              </a:rPr>
              <a:t>a router dynamically assigns importance weights to different experts, and their outputs are aggregated in a weighted manner to form a unified representation.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Finally, Stage Three is Post-Processing.</a:t>
            </a:r>
            <a:endParaRPr lang="en-US" altLang="zh-CN"/>
          </a:p>
          <a:p>
            <a:r>
              <a:rPr lang="en-US" altLang="zh-CN">
                <a:sym typeface="+mn-ea"/>
              </a:rPr>
              <a:t>We apply multi-expert voting and rule-based re-ranking to refine the results, aligning model outputs more closely with human emotion perception.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Now, let us focus on the idea of “More Signals”.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Conventional emotion recognition relies mainly on video frames, audio, or captions, yet emotions manifest through many additional cues. </a:t>
            </a:r>
            <a:endParaRPr lang="en-US" altLang="zh-CN"/>
          </a:p>
          <a:p>
            <a:r>
              <a:rPr lang="en-US" altLang="zh-CN"/>
              <a:t>Moreover, since our base encoders are pretrained and frozen, they may miss task-specific information.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To address this, our framework incorporates three additional input branches:  facial regions, temporal AU analysis, and Gemini knowledge. 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Here we introduce Temporal AU Analysis.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As previously mentioned, traditional visual approaches usually rely on frame-level features extracted by a frozen pretrained encoder.</a:t>
            </a:r>
            <a:endParaRPr lang="en-US" altLang="zh-CN"/>
          </a:p>
          <a:p>
            <a:r>
              <a:rPr lang="en-US" altLang="zh-CN"/>
              <a:t>However, such models often overlook important temporal dynamics , which is crucial for emotion recognition.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To address this, we specifically capture the temporal variations of facial Action Units.</a:t>
            </a:r>
            <a:endParaRPr lang="en-US" altLang="zh-CN"/>
          </a:p>
          <a:p>
            <a:r>
              <a:rPr lang="en-US" altLang="zh-CN"/>
              <a:t>Each video frame is first encoded as a 35-dimensional AU vector using OpenFace.</a:t>
            </a:r>
            <a:endParaRPr lang="en-US" altLang="zh-CN"/>
          </a:p>
          <a:p>
            <a:r>
              <a:rPr lang="en-US" altLang="zh-CN"/>
              <a:t>We then project these vectors into a d-dimensional feature space, add a learnable [CLS] token,</a:t>
            </a:r>
            <a:endParaRPr lang="en-US" altLang="zh-CN"/>
          </a:p>
          <a:p>
            <a:r>
              <a:rPr lang="en-US" altLang="zh-CN"/>
              <a:t>and use a Transformer to aggregate information across frames through self-attention.</a:t>
            </a:r>
            <a:endParaRPr lang="en-US" altLang="zh-CN"/>
          </a:p>
          <a:p>
            <a:r>
              <a:rPr lang="en-US" altLang="zh-CN"/>
              <a:t>Finally, we take the class token as the embedded representation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Next, we introduce another novel signal — Gemini Knowledge Integration.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Here, we use Gemini-2.5-Flash, a large vision-language model, to perform detailed reasoning on each raw input.</a:t>
            </a:r>
            <a:endParaRPr lang="en-US" altLang="zh-CN"/>
          </a:p>
          <a:p>
            <a:r>
              <a:rPr lang="en-US" altLang="zh-CN"/>
              <a:t>Gemini analyzes original videos, and then produces a structured JSON output.</a:t>
            </a:r>
            <a:endParaRPr lang="en-US" altLang="zh-CN"/>
          </a:p>
          <a:p>
            <a:r>
              <a:rPr lang="en-US" altLang="zh-CN"/>
              <a:t>This output contains four key parts:</a:t>
            </a:r>
            <a:endParaRPr lang="en-US" altLang="zh-CN"/>
          </a:p>
          <a:p>
            <a:r>
              <a:rPr lang="en-US" altLang="zh-CN"/>
              <a:t>1. a reasoning process, which describes the process of perception and reasoning,</a:t>
            </a:r>
            <a:endParaRPr lang="en-US" altLang="zh-CN"/>
          </a:p>
          <a:p>
            <a:r>
              <a:rPr lang="en-US" altLang="zh-CN"/>
              <a:t>2. confidence scores for six emotion categories,</a:t>
            </a:r>
            <a:endParaRPr lang="en-US" altLang="zh-CN"/>
          </a:p>
          <a:p>
            <a:r>
              <a:rPr lang="en-US" altLang="zh-CN"/>
              <a:t>3. a final predicted label</a:t>
            </a:r>
            <a:endParaRPr lang="en-US" altLang="zh-CN"/>
          </a:p>
          <a:p>
            <a:r>
              <a:rPr lang="en-US" altLang="zh-CN"/>
              <a:t>4. modality contribution weights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We then feed this structured text into text encoder, which converts Gemini’s reasoning into an embedding that becomes another “expert” in our system.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3" name="Shape 9"/>
          <p:cNvSpPr/>
          <p:nvPr userDrawn="1"/>
        </p:nvSpPr>
        <p:spPr>
          <a:xfrm>
            <a:off x="0" y="0"/>
            <a:ext cx="75895" cy="68580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14" name="Shape 10"/>
          <p:cNvSpPr/>
          <p:nvPr userDrawn="1"/>
        </p:nvSpPr>
        <p:spPr>
          <a:xfrm>
            <a:off x="12115800" y="0"/>
            <a:ext cx="75895" cy="6858000"/>
          </a:xfrm>
          <a:prstGeom prst="rect">
            <a:avLst/>
          </a:prstGeom>
          <a:solidFill>
            <a:srgbClr val="1E3A8A"/>
          </a:solid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3" name="Shape 9"/>
          <p:cNvSpPr/>
          <p:nvPr userDrawn="1"/>
        </p:nvSpPr>
        <p:spPr>
          <a:xfrm>
            <a:off x="0" y="0"/>
            <a:ext cx="75895" cy="68580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14" name="Shape 10"/>
          <p:cNvSpPr/>
          <p:nvPr userDrawn="1"/>
        </p:nvSpPr>
        <p:spPr>
          <a:xfrm>
            <a:off x="12115800" y="0"/>
            <a:ext cx="75895" cy="6858000"/>
          </a:xfrm>
          <a:prstGeom prst="rect">
            <a:avLst/>
          </a:prstGeom>
          <a:solidFill>
            <a:srgbClr val="1E3A8A"/>
          </a:solid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3" name="Shape 9"/>
          <p:cNvSpPr/>
          <p:nvPr userDrawn="1"/>
        </p:nvSpPr>
        <p:spPr>
          <a:xfrm>
            <a:off x="0" y="0"/>
            <a:ext cx="75895" cy="68580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14" name="Shape 10"/>
          <p:cNvSpPr/>
          <p:nvPr userDrawn="1"/>
        </p:nvSpPr>
        <p:spPr>
          <a:xfrm>
            <a:off x="12115800" y="0"/>
            <a:ext cx="75895" cy="6858000"/>
          </a:xfrm>
          <a:prstGeom prst="rect">
            <a:avLst/>
          </a:prstGeom>
          <a:solidFill>
            <a:srgbClr val="1E3A8A"/>
          </a:solidFill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1" Type="http://schemas.openxmlformats.org/officeDocument/2006/relationships/notesSlide" Target="../notesSlides/notesSlide11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19" Type="http://schemas.openxmlformats.org/officeDocument/2006/relationships/tags" Target="../tags/tag29.xml"/><Relationship Id="rId18" Type="http://schemas.openxmlformats.org/officeDocument/2006/relationships/tags" Target="../tags/tag28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image" Target="../media/image52.png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3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../media/image64.png"/><Relationship Id="rId7" Type="http://schemas.openxmlformats.org/officeDocument/2006/relationships/tags" Target="../tags/tag32.xml"/><Relationship Id="rId6" Type="http://schemas.openxmlformats.org/officeDocument/2006/relationships/image" Target="../media/image63.png"/><Relationship Id="rId5" Type="http://schemas.openxmlformats.org/officeDocument/2006/relationships/tags" Target="../tags/tag31.xml"/><Relationship Id="rId4" Type="http://schemas.openxmlformats.org/officeDocument/2006/relationships/image" Target="../media/image62.png"/><Relationship Id="rId3" Type="http://schemas.openxmlformats.org/officeDocument/2006/relationships/tags" Target="../tags/tag30.xml"/><Relationship Id="rId2" Type="http://schemas.openxmlformats.org/officeDocument/2006/relationships/image" Target="../media/image61.png"/><Relationship Id="rId17" Type="http://schemas.openxmlformats.org/officeDocument/2006/relationships/notesSlide" Target="../notesSlides/notesSlide16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66.png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image" Target="../media/image65.png"/><Relationship Id="rId10" Type="http://schemas.openxmlformats.org/officeDocument/2006/relationships/tags" Target="../tags/tag34.xml"/><Relationship Id="rId1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3" Type="http://schemas.openxmlformats.org/officeDocument/2006/relationships/notesSlide" Target="../notesSlides/notesSlide4.x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20" Type="http://schemas.openxmlformats.org/officeDocument/2006/relationships/tags" Target="../tags/tag16.xml"/><Relationship Id="rId2" Type="http://schemas.openxmlformats.org/officeDocument/2006/relationships/tags" Target="../tags/tag1.xml"/><Relationship Id="rId19" Type="http://schemas.openxmlformats.org/officeDocument/2006/relationships/tags" Target="../tags/tag15.xml"/><Relationship Id="rId18" Type="http://schemas.openxmlformats.org/officeDocument/2006/relationships/image" Target="../media/image17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image" Target="../media/image16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3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1187450" y="609600"/>
            <a:ext cx="9775825" cy="5538470"/>
            <a:chOff x="1739" y="960"/>
            <a:chExt cx="15395" cy="8722"/>
          </a:xfrm>
        </p:grpSpPr>
        <p:sp>
          <p:nvSpPr>
            <p:cNvPr id="4" name="Shape 1"/>
            <p:cNvSpPr/>
            <p:nvPr/>
          </p:nvSpPr>
          <p:spPr>
            <a:xfrm>
              <a:off x="6983" y="960"/>
              <a:ext cx="4846" cy="780"/>
            </a:xfrm>
            <a:prstGeom prst="roundRect">
              <a:avLst>
                <a:gd name="adj" fmla="val 28385"/>
              </a:avLst>
            </a:prstGeom>
            <a:solidFill>
              <a:srgbClr val="1E3A8A"/>
            </a:solidFill>
            <a:effectLst>
              <a:outerShdw blurRad="12700" dist="12700" dir="16200000" algn="bl" rotWithShape="0">
                <a:srgbClr val="000000">
                  <a:alpha val="75000"/>
                </a:srgbClr>
              </a:outerShdw>
            </a:effectLst>
          </p:spPr>
        </p:sp>
        <p:sp>
          <p:nvSpPr>
            <p:cNvPr id="5" name="Text 2"/>
            <p:cNvSpPr txBox="1"/>
            <p:nvPr/>
          </p:nvSpPr>
          <p:spPr>
            <a:xfrm>
              <a:off x="7350" y="1125"/>
              <a:ext cx="4111" cy="436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p>
              <a:pPr marL="0" indent="0" algn="ctr">
                <a:buNone/>
              </a:pPr>
              <a:r>
                <a:rPr lang="en-US" sz="1500" b="1" dirty="0">
                  <a:solidFill>
                    <a:srgbClr val="FFFFFF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MER2025-SEMI Challenge</a:t>
              </a:r>
              <a:endParaRPr lang="en-US" sz="1500" dirty="0"/>
            </a:p>
          </p:txBody>
        </p:sp>
        <p:sp>
          <p:nvSpPr>
            <p:cNvPr id="6" name="Text 3"/>
            <p:cNvSpPr txBox="1"/>
            <p:nvPr/>
          </p:nvSpPr>
          <p:spPr>
            <a:xfrm>
              <a:off x="2438" y="2385"/>
              <a:ext cx="13936" cy="2851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p>
              <a:pPr marL="0" indent="0" algn="ctr">
                <a:buNone/>
              </a:pPr>
              <a:r>
                <a:rPr lang="en-US" sz="3600" b="1" dirty="0">
                  <a:solidFill>
                    <a:srgbClr val="1F2937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More Is Better: A MoE-Based Emotion Recognition Framework with Human Preference Alignment</a:t>
              </a:r>
              <a:endParaRPr lang="en-US" sz="3600" dirty="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683" y="5580"/>
              <a:ext cx="5446" cy="661"/>
              <a:chOff x="6877" y="5580"/>
              <a:chExt cx="5446" cy="661"/>
            </a:xfrm>
          </p:grpSpPr>
          <p:pic>
            <p:nvPicPr>
              <p:cNvPr id="7" name="Image 0" descr="preencoded.png"/>
              <p:cNvPicPr>
                <a:picLocks noChangeAspect="1"/>
              </p:cNvPicPr>
              <p:nvPr/>
            </p:nvPicPr>
            <p:blipFill>
              <a:blip r:embed="rId1"/>
              <a:srcRect l="-266" r="-266"/>
              <a:stretch>
                <a:fillRect/>
              </a:stretch>
            </p:blipFill>
            <p:spPr>
              <a:xfrm>
                <a:off x="6877" y="5685"/>
                <a:ext cx="510" cy="451"/>
              </a:xfrm>
              <a:prstGeom prst="rect">
                <a:avLst/>
              </a:prstGeom>
            </p:spPr>
          </p:pic>
          <p:sp>
            <p:nvSpPr>
              <p:cNvPr id="8" name="Text 4"/>
              <p:cNvSpPr txBox="1"/>
              <p:nvPr/>
            </p:nvSpPr>
            <p:spPr>
              <a:xfrm>
                <a:off x="7492" y="5580"/>
                <a:ext cx="4478" cy="6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p>
                <a:pPr marL="0" indent="0" algn="ctr">
                  <a:buNone/>
                </a:pPr>
                <a:r>
                  <a:rPr lang="en-US" sz="2200" b="1" dirty="0">
                    <a:solidFill>
                      <a:srgbClr val="1D4ED8"/>
                    </a:solidFill>
                    <a:latin typeface="Noto Sans SC" panose="020B0200000000000000" pitchFamily="34" charset="-122"/>
                    <a:ea typeface="Noto Sans SC" panose="020B0200000000000000" pitchFamily="34" charset="-122"/>
                    <a:cs typeface="Noto Sans SC" panose="020B0200000000000000" pitchFamily="34" charset="-120"/>
                  </a:rPr>
                  <a:t>2nd Place Solution</a:t>
                </a:r>
                <a:endParaRPr lang="en-US" sz="2200" dirty="0"/>
              </a:p>
            </p:txBody>
          </p:sp>
          <p:pic>
            <p:nvPicPr>
              <p:cNvPr id="9" name="Image 1" descr="preencoded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11873" y="5685"/>
                <a:ext cx="451" cy="451"/>
              </a:xfrm>
              <a:prstGeom prst="rect">
                <a:avLst/>
              </a:prstGeom>
            </p:spPr>
          </p:pic>
        </p:grpSp>
        <p:sp>
          <p:nvSpPr>
            <p:cNvPr id="11" name="Text 6"/>
            <p:cNvSpPr txBox="1"/>
            <p:nvPr/>
          </p:nvSpPr>
          <p:spPr>
            <a:xfrm>
              <a:off x="1839" y="6852"/>
              <a:ext cx="15134" cy="1234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p>
              <a:pPr marL="0" indent="0" algn="ctr">
                <a:buNone/>
              </a:pPr>
              <a:r>
                <a:rPr lang="en-US" altLang="zh-CN" sz="1800" b="1" dirty="0">
                  <a:solidFill>
                    <a:srgbClr val="374151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Jun Xie, Yingjian Zhu, Feng Chen, Zhenghao Zhang, Xiaohui Fan, Hongzhu Yi, Xinming Wang, Chen Yu, Yue Bi, Zhaoran Zhao, Xiongjun Guan</a:t>
              </a:r>
              <a:r>
                <a:rPr lang="en-US" altLang="zh-CN" sz="1800" b="1" dirty="0">
                  <a:solidFill>
                    <a:srgbClr val="374151"/>
                  </a:solidFill>
                  <a:latin typeface="微软雅黑" panose="020B0503020204020204" charset="-122"/>
                  <a:ea typeface="微软雅黑" panose="020B0503020204020204" charset="-122"/>
                  <a:cs typeface="Noto Sans SC" panose="020B0200000000000000" pitchFamily="34" charset="-120"/>
                </a:rPr>
                <a:t>†</a:t>
              </a:r>
              <a:r>
                <a:rPr lang="en-US" altLang="zh-CN" sz="1800" b="1" dirty="0">
                  <a:solidFill>
                    <a:srgbClr val="374151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, Zhepeng Wang</a:t>
              </a:r>
              <a:r>
                <a:rPr lang="en-US" altLang="zh-CN" b="1" dirty="0">
                  <a:solidFill>
                    <a:srgbClr val="374151"/>
                  </a:solidFill>
                  <a:latin typeface="微软雅黑" panose="020B0503020204020204" charset="-122"/>
                  <a:ea typeface="微软雅黑" panose="020B0503020204020204" charset="-122"/>
                  <a:cs typeface="Noto Sans SC" panose="020B0200000000000000" pitchFamily="34" charset="-120"/>
                  <a:sym typeface="+mn-ea"/>
                </a:rPr>
                <a:t>†</a:t>
              </a:r>
              <a:r>
                <a:rPr lang="en-US" sz="1800" b="1" dirty="0">
                  <a:solidFill>
                    <a:srgbClr val="374151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  </a:t>
              </a:r>
              <a:endParaRPr lang="en-US" sz="1800" dirty="0"/>
            </a:p>
          </p:txBody>
        </p:sp>
        <p:sp>
          <p:nvSpPr>
            <p:cNvPr id="12" name="Text 7"/>
            <p:cNvSpPr txBox="1"/>
            <p:nvPr/>
          </p:nvSpPr>
          <p:spPr>
            <a:xfrm>
              <a:off x="1739" y="8086"/>
              <a:ext cx="15395" cy="809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p>
              <a:pPr marL="0" indent="0" algn="ctr">
                <a:buNone/>
              </a:pPr>
              <a:r>
                <a:rPr lang="en-US" sz="1500" dirty="0">
                  <a:solidFill>
                    <a:srgbClr val="4B5563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Lenovo Research, Chinese Academy of Sciences, Beijing Jiaotong University, </a:t>
              </a:r>
              <a:endParaRPr lang="en-US" sz="15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endParaRPr>
            </a:p>
            <a:p>
              <a:pPr marL="0" indent="0" algn="ctr">
                <a:buNone/>
              </a:pPr>
              <a:r>
                <a:rPr lang="en-US" sz="1500" dirty="0">
                  <a:solidFill>
                    <a:srgbClr val="4B5563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  <a:sym typeface="+mn-ea"/>
                </a:rPr>
                <a:t>Shandong University, </a:t>
              </a:r>
              <a:r>
                <a:rPr lang="en-US" sz="1500" dirty="0">
                  <a:solidFill>
                    <a:srgbClr val="4B5563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Tsinghua University</a:t>
              </a:r>
              <a:endParaRPr lang="en-US" sz="15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endParaRPr>
            </a:p>
          </p:txBody>
        </p:sp>
        <p:sp>
          <p:nvSpPr>
            <p:cNvPr id="13" name="Text 8"/>
            <p:cNvSpPr txBox="1"/>
            <p:nvPr/>
          </p:nvSpPr>
          <p:spPr>
            <a:xfrm>
              <a:off x="8464" y="9292"/>
              <a:ext cx="1884" cy="39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p>
              <a:pPr marL="0" indent="0" algn="ctr">
                <a:buNone/>
              </a:pPr>
              <a:r>
                <a:rPr lang="en-US" sz="1300" dirty="0">
                  <a:solidFill>
                    <a:srgbClr val="6B7280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October 2025</a:t>
              </a:r>
              <a:endParaRPr lang="en-US" sz="1300" dirty="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Shape 1"/>
          <p:cNvSpPr/>
          <p:nvPr/>
        </p:nvSpPr>
        <p:spPr>
          <a:xfrm>
            <a:off x="609905" y="409880"/>
            <a:ext cx="75895" cy="4572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46" name="Text 2"/>
          <p:cNvSpPr txBox="1"/>
          <p:nvPr/>
        </p:nvSpPr>
        <p:spPr>
          <a:xfrm>
            <a:off x="838200" y="304800"/>
            <a:ext cx="9890760" cy="66738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Novel Signal : Gemini Knowledge Integration</a:t>
            </a:r>
            <a:endParaRPr lang="en-US" sz="3600" dirty="0"/>
          </a:p>
        </p:txBody>
      </p:sp>
      <p:sp>
        <p:nvSpPr>
          <p:cNvPr id="47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  <p:sp>
        <p:nvSpPr>
          <p:cNvPr id="2" name="Shape 4"/>
          <p:cNvSpPr/>
          <p:nvPr/>
        </p:nvSpPr>
        <p:spPr>
          <a:xfrm>
            <a:off x="609905" y="1375715"/>
            <a:ext cx="10972800" cy="1762049"/>
          </a:xfrm>
          <a:prstGeom prst="roundRect">
            <a:avLst>
              <a:gd name="adj" fmla="val 3366"/>
            </a:avLst>
          </a:prstGeom>
          <a:solidFill>
            <a:srgbClr val="EFF6FF"/>
          </a:solidFill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1"/>
          <a:srcRect l="-607" r="-607"/>
          <a:stretch>
            <a:fillRect/>
          </a:stretch>
        </p:blipFill>
        <p:spPr>
          <a:xfrm>
            <a:off x="1922069" y="1680210"/>
            <a:ext cx="390449" cy="342900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677924" y="2152040"/>
            <a:ext cx="1014984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Raw Video</a:t>
            </a:r>
            <a:endParaRPr lang="en-US" sz="1300" dirty="0"/>
          </a:p>
        </p:txBody>
      </p:sp>
      <p:sp>
        <p:nvSpPr>
          <p:cNvPr id="9" name="Text 6"/>
          <p:cNvSpPr txBox="1"/>
          <p:nvPr/>
        </p:nvSpPr>
        <p:spPr>
          <a:xfrm>
            <a:off x="1783994" y="2408987"/>
            <a:ext cx="767182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with Audio</a:t>
            </a:r>
            <a:endParaRPr lang="en-US" sz="10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rcRect t="-530" b="-530"/>
          <a:stretch>
            <a:fillRect/>
          </a:stretch>
        </p:blipFill>
        <p:spPr>
          <a:xfrm>
            <a:off x="3319272" y="1991106"/>
            <a:ext cx="247802" cy="286207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rcRect l="-27" r="-27"/>
          <a:stretch>
            <a:fillRect/>
          </a:stretch>
        </p:blipFill>
        <p:spPr>
          <a:xfrm>
            <a:off x="4555541" y="1680210"/>
            <a:ext cx="428854" cy="342900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4050792" y="2152040"/>
            <a:ext cx="156728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Gemini-2.5-Flash</a:t>
            </a:r>
            <a:endParaRPr lang="en-US" sz="1300" dirty="0"/>
          </a:p>
        </p:txBody>
      </p:sp>
      <p:sp>
        <p:nvSpPr>
          <p:cNvPr id="13" name="Text 8"/>
          <p:cNvSpPr txBox="1"/>
          <p:nvPr/>
        </p:nvSpPr>
        <p:spPr>
          <a:xfrm>
            <a:off x="4048963" y="2408987"/>
            <a:ext cx="1548079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Vision-Language Model</a:t>
            </a:r>
            <a:endParaRPr lang="en-US" sz="10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2"/>
          <a:srcRect t="-530" b="-530"/>
          <a:stretch>
            <a:fillRect/>
          </a:stretch>
        </p:blipFill>
        <p:spPr>
          <a:xfrm>
            <a:off x="5971946" y="1991106"/>
            <a:ext cx="247802" cy="286207"/>
          </a:xfrm>
          <a:prstGeom prst="rect">
            <a:avLst/>
          </a:prstGeom>
        </p:spPr>
      </p:pic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4"/>
          <a:srcRect t="-45" b="-45"/>
          <a:stretch>
            <a:fillRect/>
          </a:stretch>
        </p:blipFill>
        <p:spPr>
          <a:xfrm>
            <a:off x="7294169" y="1680210"/>
            <a:ext cx="256946" cy="342900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6868058" y="2152040"/>
            <a:ext cx="1243584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JSON Output</a:t>
            </a:r>
            <a:endParaRPr lang="en-US" sz="1300" dirty="0"/>
          </a:p>
        </p:txBody>
      </p:sp>
      <p:sp>
        <p:nvSpPr>
          <p:cNvPr id="17" name="Text 10"/>
          <p:cNvSpPr txBox="1"/>
          <p:nvPr/>
        </p:nvSpPr>
        <p:spPr>
          <a:xfrm>
            <a:off x="6823253" y="2408987"/>
            <a:ext cx="1300277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Structured Analysis</a:t>
            </a:r>
            <a:endParaRPr lang="en-US" sz="10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2"/>
          <a:srcRect t="-530" b="-530"/>
          <a:stretch>
            <a:fillRect/>
          </a:stretch>
        </p:blipFill>
        <p:spPr>
          <a:xfrm>
            <a:off x="8624621" y="1991106"/>
            <a:ext cx="247802" cy="286207"/>
          </a:xfrm>
          <a:prstGeom prst="rect">
            <a:avLst/>
          </a:prstGeom>
        </p:spPr>
      </p:pic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03866" y="1680210"/>
            <a:ext cx="342900" cy="342900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9488729" y="2152040"/>
            <a:ext cx="13103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Baichuan2-7B</a:t>
            </a:r>
            <a:endParaRPr lang="en-US" sz="1300" dirty="0"/>
          </a:p>
        </p:txBody>
      </p:sp>
      <p:sp>
        <p:nvSpPr>
          <p:cNvPr id="21" name="Text 12"/>
          <p:cNvSpPr txBox="1"/>
          <p:nvPr/>
        </p:nvSpPr>
        <p:spPr>
          <a:xfrm>
            <a:off x="9676181" y="2408987"/>
            <a:ext cx="900684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Text Encoder</a:t>
            </a:r>
            <a:endParaRPr lang="en-US" sz="1000" dirty="0"/>
          </a:p>
        </p:txBody>
      </p:sp>
      <p:sp>
        <p:nvSpPr>
          <p:cNvPr id="3" name="Text 5"/>
          <p:cNvSpPr txBox="1"/>
          <p:nvPr/>
        </p:nvSpPr>
        <p:spPr>
          <a:xfrm>
            <a:off x="1238098" y="3389935"/>
            <a:ext cx="2272284" cy="3529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9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Output structured</a:t>
            </a:r>
            <a:endParaRPr lang="en-US" sz="1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6"/>
          <a:srcRect l="-80" r="-80"/>
          <a:stretch>
            <a:fillRect/>
          </a:stretch>
        </p:blipFill>
        <p:spPr>
          <a:xfrm>
            <a:off x="761695" y="3466135"/>
            <a:ext cx="286207" cy="228600"/>
          </a:xfrm>
          <a:prstGeom prst="rect">
            <a:avLst/>
          </a:prstGeom>
        </p:spPr>
      </p:pic>
      <p:sp>
        <p:nvSpPr>
          <p:cNvPr id="5" name="Text 7"/>
          <p:cNvSpPr txBox="1"/>
          <p:nvPr/>
        </p:nvSpPr>
        <p:spPr>
          <a:xfrm>
            <a:off x="4856378" y="3389935"/>
            <a:ext cx="1481328" cy="3529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9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containing:</a:t>
            </a:r>
            <a:endParaRPr lang="en-US" sz="1900" dirty="0"/>
          </a:p>
        </p:txBody>
      </p:sp>
      <p:sp>
        <p:nvSpPr>
          <p:cNvPr id="6" name="Text 8"/>
          <p:cNvSpPr txBox="1"/>
          <p:nvPr/>
        </p:nvSpPr>
        <p:spPr>
          <a:xfrm>
            <a:off x="3317443" y="3389935"/>
            <a:ext cx="1729130" cy="3529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9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JSON format</a:t>
            </a:r>
            <a:endParaRPr lang="en-US" sz="1900" dirty="0"/>
          </a:p>
        </p:txBody>
      </p:sp>
      <p:sp>
        <p:nvSpPr>
          <p:cNvPr id="38" name="Shape 9"/>
          <p:cNvSpPr/>
          <p:nvPr/>
        </p:nvSpPr>
        <p:spPr>
          <a:xfrm>
            <a:off x="1238098" y="3952342"/>
            <a:ext cx="10191902" cy="1886407"/>
          </a:xfrm>
          <a:prstGeom prst="roundRect">
            <a:avLst>
              <a:gd name="adj" fmla="val 1959"/>
            </a:avLst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39" name="Text 10"/>
          <p:cNvSpPr txBox="1"/>
          <p:nvPr/>
        </p:nvSpPr>
        <p:spPr>
          <a:xfrm>
            <a:off x="1543685" y="4267200"/>
            <a:ext cx="1149350" cy="2197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b="1" dirty="0">
                <a:solidFill>
                  <a:srgbClr val="7C3AED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"REASON"</a:t>
            </a:r>
            <a:endParaRPr lang="en-US" sz="1500" dirty="0"/>
          </a:p>
        </p:txBody>
      </p:sp>
      <p:sp>
        <p:nvSpPr>
          <p:cNvPr id="40" name="Text 11"/>
          <p:cNvSpPr txBox="1"/>
          <p:nvPr/>
        </p:nvSpPr>
        <p:spPr>
          <a:xfrm>
            <a:off x="1543685" y="4610100"/>
            <a:ext cx="1034415" cy="2197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b="1" dirty="0">
                <a:solidFill>
                  <a:srgbClr val="7C3AED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  <a:sym typeface="+mn-ea"/>
              </a:rPr>
              <a:t>"SCORES"</a:t>
            </a:r>
            <a:endParaRPr lang="en-US" sz="1500" dirty="0"/>
          </a:p>
        </p:txBody>
      </p:sp>
      <p:sp>
        <p:nvSpPr>
          <p:cNvPr id="41" name="Text 12"/>
          <p:cNvSpPr txBox="1"/>
          <p:nvPr/>
        </p:nvSpPr>
        <p:spPr>
          <a:xfrm>
            <a:off x="1543507" y="4952695"/>
            <a:ext cx="952805" cy="2194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b="1" dirty="0">
                <a:solidFill>
                  <a:srgbClr val="7C3AED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"LABEL"</a:t>
            </a:r>
            <a:endParaRPr lang="en-US" sz="1500" dirty="0"/>
          </a:p>
        </p:txBody>
      </p:sp>
      <p:sp>
        <p:nvSpPr>
          <p:cNvPr id="43" name="Text 13"/>
          <p:cNvSpPr txBox="1"/>
          <p:nvPr/>
        </p:nvSpPr>
        <p:spPr>
          <a:xfrm>
            <a:off x="1543685" y="5295900"/>
            <a:ext cx="1581785" cy="2197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b="1" dirty="0">
                <a:solidFill>
                  <a:srgbClr val="7C3AED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"CONTRIBUTION</a:t>
            </a:r>
            <a:endParaRPr lang="en-US" sz="1500" dirty="0"/>
          </a:p>
        </p:txBody>
      </p:sp>
      <p:sp>
        <p:nvSpPr>
          <p:cNvPr id="44" name="Text 14"/>
          <p:cNvSpPr txBox="1"/>
          <p:nvPr/>
        </p:nvSpPr>
        <p:spPr>
          <a:xfrm>
            <a:off x="2578557" y="4266260"/>
            <a:ext cx="267005" cy="2194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dirty="0">
                <a:solidFill>
                  <a:srgbClr val="1F2937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:</a:t>
            </a:r>
            <a:endParaRPr lang="en-US" sz="1500" dirty="0"/>
          </a:p>
        </p:txBody>
      </p:sp>
      <p:sp>
        <p:nvSpPr>
          <p:cNvPr id="48" name="Text 15"/>
          <p:cNvSpPr txBox="1"/>
          <p:nvPr/>
        </p:nvSpPr>
        <p:spPr>
          <a:xfrm>
            <a:off x="2578557" y="4609795"/>
            <a:ext cx="267005" cy="2194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dirty="0">
                <a:solidFill>
                  <a:srgbClr val="1F2937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:</a:t>
            </a:r>
            <a:endParaRPr lang="en-US" sz="1500" dirty="0"/>
          </a:p>
        </p:txBody>
      </p:sp>
      <p:sp>
        <p:nvSpPr>
          <p:cNvPr id="49" name="Text 16"/>
          <p:cNvSpPr txBox="1"/>
          <p:nvPr/>
        </p:nvSpPr>
        <p:spPr>
          <a:xfrm>
            <a:off x="2463622" y="4952695"/>
            <a:ext cx="267005" cy="2194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dirty="0">
                <a:solidFill>
                  <a:srgbClr val="1F2937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:</a:t>
            </a:r>
            <a:endParaRPr lang="en-US" sz="1500" dirty="0"/>
          </a:p>
        </p:txBody>
      </p:sp>
      <p:sp>
        <p:nvSpPr>
          <p:cNvPr id="50" name="Text 17"/>
          <p:cNvSpPr txBox="1"/>
          <p:nvPr/>
        </p:nvSpPr>
        <p:spPr>
          <a:xfrm>
            <a:off x="3150057" y="5294960"/>
            <a:ext cx="267005" cy="2194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dirty="0">
                <a:solidFill>
                  <a:srgbClr val="1F2937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:</a:t>
            </a:r>
            <a:endParaRPr lang="en-US" sz="1500" dirty="0"/>
          </a:p>
        </p:txBody>
      </p:sp>
      <p:sp>
        <p:nvSpPr>
          <p:cNvPr id="51" name="Text 18"/>
          <p:cNvSpPr txBox="1"/>
          <p:nvPr/>
        </p:nvSpPr>
        <p:spPr>
          <a:xfrm>
            <a:off x="2692857" y="4266260"/>
            <a:ext cx="3581705" cy="2194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dirty="0">
                <a:solidFill>
                  <a:srgbClr val="059669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"Detailed emotion analysis..."</a:t>
            </a:r>
            <a:endParaRPr lang="en-US" sz="1500" dirty="0"/>
          </a:p>
        </p:txBody>
      </p:sp>
      <p:sp>
        <p:nvSpPr>
          <p:cNvPr id="52" name="Text 19"/>
          <p:cNvSpPr txBox="1"/>
          <p:nvPr/>
        </p:nvSpPr>
        <p:spPr>
          <a:xfrm>
            <a:off x="2693035" y="4610100"/>
            <a:ext cx="8562340" cy="2197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dirty="0">
                <a:solidFill>
                  <a:srgbClr val="059669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{neutral: 0.8, angry:0.0, happy:0.1, sad:0.1, worried:0.0, surprised:0.0}</a:t>
            </a:r>
            <a:endParaRPr lang="en-US" sz="1500" dirty="0"/>
          </a:p>
        </p:txBody>
      </p:sp>
      <p:sp>
        <p:nvSpPr>
          <p:cNvPr id="53" name="Text 20"/>
          <p:cNvSpPr txBox="1"/>
          <p:nvPr/>
        </p:nvSpPr>
        <p:spPr>
          <a:xfrm>
            <a:off x="3264535" y="5295265"/>
            <a:ext cx="4352925" cy="2197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dirty="0">
                <a:solidFill>
                  <a:srgbClr val="059669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{visual: 0.5, audio: 0.4, text: 0.1}</a:t>
            </a:r>
            <a:endParaRPr lang="en-US" sz="1500" dirty="0"/>
          </a:p>
        </p:txBody>
      </p:sp>
      <p:sp>
        <p:nvSpPr>
          <p:cNvPr id="54" name="Text 24"/>
          <p:cNvSpPr txBox="1"/>
          <p:nvPr/>
        </p:nvSpPr>
        <p:spPr>
          <a:xfrm>
            <a:off x="2577922" y="4952695"/>
            <a:ext cx="2324405" cy="2194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dirty="0">
                <a:solidFill>
                  <a:srgbClr val="059669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"neutral"</a:t>
            </a:r>
            <a:endParaRPr lang="en-US" sz="1500" dirty="0"/>
          </a:p>
        </p:txBody>
      </p:sp>
      <p:sp>
        <p:nvSpPr>
          <p:cNvPr id="22" name="文本框 21"/>
          <p:cNvSpPr txBox="1"/>
          <p:nvPr/>
        </p:nvSpPr>
        <p:spPr>
          <a:xfrm>
            <a:off x="838200" y="6151880"/>
            <a:ext cx="1068451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1600" b="0" i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Arial" panose="020B0604020202020204"/>
              </a:rPr>
              <a:t>Xie J, Guan X, Zhu Y, et al. Four Eyes Are Better Than Two: Harnessing the Collaborative Potential of Large Models via Differentiated Thinking and Complementary Ensembles[J]. arXiv preprint arXiv:2505.16784, 2025.</a:t>
            </a:r>
            <a:endParaRPr lang="en-US" altLang="zh-CN" sz="1600" b="0" i="0">
              <a:solidFill>
                <a:schemeClr val="bg1">
                  <a:lumMod val="50000"/>
                </a:schemeClr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Shape 1"/>
          <p:cNvSpPr/>
          <p:nvPr>
            <p:custDataLst>
              <p:tags r:id="rId1"/>
            </p:custDataLst>
          </p:nvPr>
        </p:nvSpPr>
        <p:spPr>
          <a:xfrm>
            <a:off x="1228395" y="2940355"/>
            <a:ext cx="75895" cy="4572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46" name="Text 2"/>
          <p:cNvSpPr txBox="1"/>
          <p:nvPr/>
        </p:nvSpPr>
        <p:spPr>
          <a:xfrm>
            <a:off x="838200" y="304800"/>
            <a:ext cx="7618095" cy="66738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More Samples, Fuller Distribution</a:t>
            </a:r>
            <a:endParaRPr lang="en-US" sz="36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7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  <p:sp>
        <p:nvSpPr>
          <p:cNvPr id="24" name="Shape 20"/>
          <p:cNvSpPr/>
          <p:nvPr/>
        </p:nvSpPr>
        <p:spPr>
          <a:xfrm>
            <a:off x="758495" y="3854602"/>
            <a:ext cx="10744200" cy="2409444"/>
          </a:xfrm>
          <a:prstGeom prst="roundRect">
            <a:avLst>
              <a:gd name="adj" fmla="val 1200"/>
            </a:avLst>
          </a:prstGeom>
          <a:solidFill>
            <a:srgbClr val="EFF6FF"/>
          </a:solidFill>
        </p:spPr>
      </p:sp>
      <p:sp>
        <p:nvSpPr>
          <p:cNvPr id="25" name="Shape 21"/>
          <p:cNvSpPr/>
          <p:nvPr/>
        </p:nvSpPr>
        <p:spPr>
          <a:xfrm>
            <a:off x="758495" y="3854602"/>
            <a:ext cx="38405" cy="2409444"/>
          </a:xfrm>
          <a:prstGeom prst="rect">
            <a:avLst/>
          </a:prstGeom>
          <a:solidFill>
            <a:srgbClr val="1D4ED8"/>
          </a:solidFill>
        </p:spPr>
      </p:sp>
      <p:sp>
        <p:nvSpPr>
          <p:cNvPr id="26" name="Text 22"/>
          <p:cNvSpPr txBox="1"/>
          <p:nvPr/>
        </p:nvSpPr>
        <p:spPr>
          <a:xfrm>
            <a:off x="1024585" y="4083202"/>
            <a:ext cx="3458261" cy="3054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Two-Stage Training Paradigm</a:t>
            </a:r>
            <a:endParaRPr lang="en-US" sz="1800" dirty="0"/>
          </a:p>
        </p:txBody>
      </p:sp>
      <p:sp>
        <p:nvSpPr>
          <p:cNvPr id="27" name="Shape 23"/>
          <p:cNvSpPr/>
          <p:nvPr/>
        </p:nvSpPr>
        <p:spPr>
          <a:xfrm>
            <a:off x="1024585" y="4540402"/>
            <a:ext cx="2991002" cy="1495044"/>
          </a:xfrm>
          <a:prstGeom prst="roundRect">
            <a:avLst>
              <a:gd name="adj" fmla="val 3117"/>
            </a:avLst>
          </a:prstGeom>
          <a:solidFill>
            <a:srgbClr val="FFFFFF"/>
          </a:solidFill>
          <a:ln w="25400">
            <a:solidFill>
              <a:srgbClr val="93C5FD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pic>
        <p:nvPicPr>
          <p:cNvPr id="28" name="Image 2" descr="preencoded.png"/>
          <p:cNvPicPr>
            <a:picLocks noChangeAspect="1"/>
          </p:cNvPicPr>
          <p:nvPr/>
        </p:nvPicPr>
        <p:blipFill>
          <a:blip r:embed="rId2"/>
          <a:srcRect l="-743" r="-743"/>
          <a:stretch>
            <a:fillRect/>
          </a:stretch>
        </p:blipFill>
        <p:spPr>
          <a:xfrm>
            <a:off x="2367839" y="4792777"/>
            <a:ext cx="304495" cy="342900"/>
          </a:xfrm>
          <a:prstGeom prst="rect">
            <a:avLst/>
          </a:prstGeom>
        </p:spPr>
      </p:pic>
      <p:sp>
        <p:nvSpPr>
          <p:cNvPr id="29" name="Text 24"/>
          <p:cNvSpPr txBox="1"/>
          <p:nvPr/>
        </p:nvSpPr>
        <p:spPr>
          <a:xfrm>
            <a:off x="1873148" y="5259121"/>
            <a:ext cx="14246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Unlabeled Data</a:t>
            </a:r>
            <a:endParaRPr lang="en-US" sz="1300" dirty="0"/>
          </a:p>
        </p:txBody>
      </p:sp>
      <p:sp>
        <p:nvSpPr>
          <p:cNvPr id="30" name="Text 25"/>
          <p:cNvSpPr txBox="1"/>
          <p:nvPr/>
        </p:nvSpPr>
        <p:spPr>
          <a:xfrm>
            <a:off x="1932584" y="5592877"/>
            <a:ext cx="12957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124,802 samples</a:t>
            </a:r>
            <a:endParaRPr lang="en-US" sz="1200" dirty="0"/>
          </a:p>
        </p:txBody>
      </p:sp>
      <p:pic>
        <p:nvPicPr>
          <p:cNvPr id="31" name="Image 3" descr="preencoded.png"/>
          <p:cNvPicPr>
            <a:picLocks noChangeAspect="1"/>
          </p:cNvPicPr>
          <p:nvPr/>
        </p:nvPicPr>
        <p:blipFill>
          <a:blip r:embed="rId3"/>
          <a:srcRect l="-17" r="-17"/>
          <a:stretch>
            <a:fillRect/>
          </a:stretch>
        </p:blipFill>
        <p:spPr>
          <a:xfrm>
            <a:off x="4168292" y="5113731"/>
            <a:ext cx="333756" cy="381305"/>
          </a:xfrm>
          <a:prstGeom prst="rect">
            <a:avLst/>
          </a:prstGeom>
        </p:spPr>
      </p:pic>
      <p:sp>
        <p:nvSpPr>
          <p:cNvPr id="32" name="Shape 26"/>
          <p:cNvSpPr/>
          <p:nvPr/>
        </p:nvSpPr>
        <p:spPr>
          <a:xfrm>
            <a:off x="4653839" y="4540402"/>
            <a:ext cx="2991002" cy="1495044"/>
          </a:xfrm>
          <a:prstGeom prst="roundRect">
            <a:avLst>
              <a:gd name="adj" fmla="val 3117"/>
            </a:avLst>
          </a:prstGeom>
          <a:solidFill>
            <a:srgbClr val="DBEAFE"/>
          </a:solidFill>
          <a:ln w="25400">
            <a:solidFill>
              <a:srgbClr val="60A5FA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pic>
        <p:nvPicPr>
          <p:cNvPr id="33" name="Image 4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77890" y="4792777"/>
            <a:ext cx="342900" cy="342900"/>
          </a:xfrm>
          <a:prstGeom prst="rect">
            <a:avLst/>
          </a:prstGeom>
        </p:spPr>
      </p:pic>
      <p:sp>
        <p:nvSpPr>
          <p:cNvPr id="34" name="Text 27"/>
          <p:cNvSpPr txBox="1"/>
          <p:nvPr/>
        </p:nvSpPr>
        <p:spPr>
          <a:xfrm>
            <a:off x="5322265" y="5259121"/>
            <a:ext cx="178673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Stage 1: Pretraining</a:t>
            </a:r>
            <a:endParaRPr lang="en-US" sz="1300" dirty="0"/>
          </a:p>
        </p:txBody>
      </p:sp>
      <p:sp>
        <p:nvSpPr>
          <p:cNvPr id="35" name="Text 28"/>
          <p:cNvSpPr txBox="1"/>
          <p:nvPr/>
        </p:nvSpPr>
        <p:spPr>
          <a:xfrm>
            <a:off x="5246370" y="5592877"/>
            <a:ext cx="192481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Consensus pseudo-labels (20,000)</a:t>
            </a:r>
            <a:endParaRPr lang="en-US" sz="1200" dirty="0"/>
          </a:p>
        </p:txBody>
      </p:sp>
      <p:pic>
        <p:nvPicPr>
          <p:cNvPr id="36" name="Image 5" descr="preencoded.png"/>
          <p:cNvPicPr>
            <a:picLocks noChangeAspect="1"/>
          </p:cNvPicPr>
          <p:nvPr/>
        </p:nvPicPr>
        <p:blipFill>
          <a:blip r:embed="rId3"/>
          <a:srcRect l="-17" r="-17"/>
          <a:stretch>
            <a:fillRect/>
          </a:stretch>
        </p:blipFill>
        <p:spPr>
          <a:xfrm>
            <a:off x="7797546" y="5113731"/>
            <a:ext cx="333756" cy="381305"/>
          </a:xfrm>
          <a:prstGeom prst="rect">
            <a:avLst/>
          </a:prstGeom>
        </p:spPr>
      </p:pic>
      <p:sp>
        <p:nvSpPr>
          <p:cNvPr id="37" name="Shape 29"/>
          <p:cNvSpPr/>
          <p:nvPr/>
        </p:nvSpPr>
        <p:spPr>
          <a:xfrm>
            <a:off x="8283092" y="4540402"/>
            <a:ext cx="2991002" cy="1495044"/>
          </a:xfrm>
          <a:prstGeom prst="roundRect">
            <a:avLst>
              <a:gd name="adj" fmla="val 3117"/>
            </a:avLst>
          </a:prstGeom>
          <a:solidFill>
            <a:srgbClr val="D1FAE5"/>
          </a:solidFill>
          <a:ln w="25400">
            <a:solidFill>
              <a:srgbClr val="34D399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pic>
        <p:nvPicPr>
          <p:cNvPr id="38" name="Image 6" descr="preencoded.png"/>
          <p:cNvPicPr>
            <a:picLocks noChangeAspect="1"/>
          </p:cNvPicPr>
          <p:nvPr/>
        </p:nvPicPr>
        <p:blipFill>
          <a:blip r:embed="rId5"/>
          <a:srcRect l="-27" r="-27"/>
          <a:stretch>
            <a:fillRect/>
          </a:stretch>
        </p:blipFill>
        <p:spPr>
          <a:xfrm>
            <a:off x="9564167" y="4792777"/>
            <a:ext cx="428854" cy="342900"/>
          </a:xfrm>
          <a:prstGeom prst="rect">
            <a:avLst/>
          </a:prstGeom>
        </p:spPr>
      </p:pic>
      <p:sp>
        <p:nvSpPr>
          <p:cNvPr id="39" name="Text 30"/>
          <p:cNvSpPr txBox="1"/>
          <p:nvPr/>
        </p:nvSpPr>
        <p:spPr>
          <a:xfrm>
            <a:off x="8938717" y="5259121"/>
            <a:ext cx="1815084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Stage 2: Fine-tuning</a:t>
            </a:r>
            <a:endParaRPr lang="en-US" sz="1300" dirty="0"/>
          </a:p>
        </p:txBody>
      </p:sp>
      <p:sp>
        <p:nvSpPr>
          <p:cNvPr id="40" name="Text 31"/>
          <p:cNvSpPr txBox="1"/>
          <p:nvPr/>
        </p:nvSpPr>
        <p:spPr>
          <a:xfrm>
            <a:off x="9059418" y="5592877"/>
            <a:ext cx="1552651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Labeled data (7,396)</a:t>
            </a:r>
            <a:endParaRPr lang="en-US" sz="1200" dirty="0"/>
          </a:p>
        </p:txBody>
      </p:sp>
      <p:sp>
        <p:nvSpPr>
          <p:cNvPr id="63" name="Shape 4"/>
          <p:cNvSpPr/>
          <p:nvPr/>
        </p:nvSpPr>
        <p:spPr>
          <a:xfrm>
            <a:off x="758495" y="1549705"/>
            <a:ext cx="5219395" cy="1848002"/>
          </a:xfrm>
          <a:prstGeom prst="roundRect">
            <a:avLst>
              <a:gd name="adj" fmla="val 3061"/>
            </a:avLst>
          </a:prstGeom>
          <a:solidFill>
            <a:srgbClr val="FEF2F2"/>
          </a:solidFill>
          <a:ln w="38100">
            <a:solidFill>
              <a:srgbClr val="DC2626"/>
            </a:solidFill>
            <a:prstDash val="solid"/>
          </a:ln>
        </p:spPr>
      </p:sp>
      <p:pic>
        <p:nvPicPr>
          <p:cNvPr id="64" name="Image 0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7036" y="1778305"/>
            <a:ext cx="286207" cy="286207"/>
          </a:xfrm>
          <a:prstGeom prst="rect">
            <a:avLst/>
          </a:prstGeom>
        </p:spPr>
      </p:pic>
      <p:sp>
        <p:nvSpPr>
          <p:cNvPr id="65" name="Text 5"/>
          <p:cNvSpPr txBox="1"/>
          <p:nvPr/>
        </p:nvSpPr>
        <p:spPr>
          <a:xfrm>
            <a:off x="1377544" y="1749044"/>
            <a:ext cx="3353105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B91C1C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Common Pseudo-Labeling</a:t>
            </a:r>
            <a:endParaRPr lang="en-US" sz="1800" dirty="0"/>
          </a:p>
        </p:txBody>
      </p:sp>
      <p:sp>
        <p:nvSpPr>
          <p:cNvPr id="66" name="Text 6"/>
          <p:cNvSpPr txBox="1"/>
          <p:nvPr>
            <p:custDataLst>
              <p:tags r:id="rId7"/>
            </p:custDataLst>
          </p:nvPr>
        </p:nvSpPr>
        <p:spPr>
          <a:xfrm>
            <a:off x="977036" y="2235505"/>
            <a:ext cx="30083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DC2626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×</a:t>
            </a:r>
            <a:endParaRPr lang="en-US" sz="1300" dirty="0"/>
          </a:p>
        </p:txBody>
      </p:sp>
      <p:sp>
        <p:nvSpPr>
          <p:cNvPr id="67" name="Text 7"/>
          <p:cNvSpPr txBox="1"/>
          <p:nvPr>
            <p:custDataLst>
              <p:tags r:id="rId8"/>
            </p:custDataLst>
          </p:nvPr>
        </p:nvSpPr>
        <p:spPr>
          <a:xfrm>
            <a:off x="1224915" y="2235200"/>
            <a:ext cx="3505835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Self-reinforcing loop on one model</a:t>
            </a:r>
            <a:endParaRPr lang="en-US" sz="1300" dirty="0"/>
          </a:p>
        </p:txBody>
      </p:sp>
      <p:sp>
        <p:nvSpPr>
          <p:cNvPr id="68" name="Text 8"/>
          <p:cNvSpPr txBox="1"/>
          <p:nvPr>
            <p:custDataLst>
              <p:tags r:id="rId9"/>
            </p:custDataLst>
          </p:nvPr>
        </p:nvSpPr>
        <p:spPr>
          <a:xfrm>
            <a:off x="977036" y="2578405"/>
            <a:ext cx="30083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DC2626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×</a:t>
            </a:r>
            <a:endParaRPr lang="en-US" sz="1300" dirty="0"/>
          </a:p>
        </p:txBody>
      </p:sp>
      <p:sp>
        <p:nvSpPr>
          <p:cNvPr id="69" name="Text 9"/>
          <p:cNvSpPr txBox="1"/>
          <p:nvPr>
            <p:custDataLst>
              <p:tags r:id="rId10"/>
            </p:custDataLst>
          </p:nvPr>
        </p:nvSpPr>
        <p:spPr>
          <a:xfrm>
            <a:off x="1224915" y="2578100"/>
            <a:ext cx="402209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Knowledge closure</a:t>
            </a:r>
            <a:endParaRPr lang="en-US" sz="1300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70" name="Text 10"/>
          <p:cNvSpPr txBox="1"/>
          <p:nvPr>
            <p:custDataLst>
              <p:tags r:id="rId11"/>
            </p:custDataLst>
          </p:nvPr>
        </p:nvSpPr>
        <p:spPr>
          <a:xfrm>
            <a:off x="977036" y="2921305"/>
            <a:ext cx="30083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DC2626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×</a:t>
            </a:r>
            <a:endParaRPr lang="en-US" sz="1300" dirty="0"/>
          </a:p>
        </p:txBody>
      </p:sp>
      <p:sp>
        <p:nvSpPr>
          <p:cNvPr id="71" name="Text 11"/>
          <p:cNvSpPr txBox="1"/>
          <p:nvPr>
            <p:custDataLst>
              <p:tags r:id="rId12"/>
            </p:custDataLst>
          </p:nvPr>
        </p:nvSpPr>
        <p:spPr>
          <a:xfrm>
            <a:off x="1224915" y="2921000"/>
            <a:ext cx="457454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Difficult to determine appropriate filtering threshold</a:t>
            </a:r>
            <a:endParaRPr lang="en-US" sz="1300" dirty="0"/>
          </a:p>
        </p:txBody>
      </p:sp>
      <p:sp>
        <p:nvSpPr>
          <p:cNvPr id="72" name="Shape 12"/>
          <p:cNvSpPr/>
          <p:nvPr/>
        </p:nvSpPr>
        <p:spPr>
          <a:xfrm>
            <a:off x="6282385" y="1549705"/>
            <a:ext cx="5219395" cy="1848002"/>
          </a:xfrm>
          <a:prstGeom prst="roundRect">
            <a:avLst>
              <a:gd name="adj" fmla="val 3061"/>
            </a:avLst>
          </a:prstGeom>
          <a:solidFill>
            <a:srgbClr val="EFF6FF"/>
          </a:solidFill>
          <a:ln w="38100">
            <a:solidFill>
              <a:srgbClr val="2563EB"/>
            </a:solidFill>
            <a:prstDash val="solid"/>
          </a:ln>
        </p:spPr>
      </p:sp>
      <p:pic>
        <p:nvPicPr>
          <p:cNvPr id="73" name="Image 1" descr="preencoded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501841" y="1778305"/>
            <a:ext cx="286207" cy="286207"/>
          </a:xfrm>
          <a:prstGeom prst="rect">
            <a:avLst/>
          </a:prstGeom>
        </p:spPr>
      </p:pic>
      <p:sp>
        <p:nvSpPr>
          <p:cNvPr id="74" name="Text 13"/>
          <p:cNvSpPr txBox="1"/>
          <p:nvPr/>
        </p:nvSpPr>
        <p:spPr>
          <a:xfrm>
            <a:off x="6901434" y="1749044"/>
            <a:ext cx="1610258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1D4ED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Our Solution</a:t>
            </a:r>
            <a:endParaRPr lang="en-US" sz="1800" dirty="0"/>
          </a:p>
        </p:txBody>
      </p:sp>
      <p:sp>
        <p:nvSpPr>
          <p:cNvPr id="75" name="Text 14"/>
          <p:cNvSpPr txBox="1"/>
          <p:nvPr>
            <p:custDataLst>
              <p:tags r:id="rId14"/>
            </p:custDataLst>
          </p:nvPr>
        </p:nvSpPr>
        <p:spPr>
          <a:xfrm>
            <a:off x="6501841" y="2235505"/>
            <a:ext cx="262433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2563EB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✓</a:t>
            </a:r>
            <a:endParaRPr lang="en-US" sz="1300" dirty="0"/>
          </a:p>
        </p:txBody>
      </p:sp>
      <p:sp>
        <p:nvSpPr>
          <p:cNvPr id="76" name="Text 15"/>
          <p:cNvSpPr txBox="1"/>
          <p:nvPr>
            <p:custDataLst>
              <p:tags r:id="rId15"/>
            </p:custDataLst>
          </p:nvPr>
        </p:nvSpPr>
        <p:spPr>
          <a:xfrm>
            <a:off x="6702095" y="2235505"/>
            <a:ext cx="2434133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Baseline + Gemini consensus</a:t>
            </a:r>
            <a:endParaRPr lang="en-US" sz="1300" dirty="0"/>
          </a:p>
        </p:txBody>
      </p:sp>
      <p:sp>
        <p:nvSpPr>
          <p:cNvPr id="77" name="Text 16"/>
          <p:cNvSpPr txBox="1"/>
          <p:nvPr>
            <p:custDataLst>
              <p:tags r:id="rId16"/>
            </p:custDataLst>
          </p:nvPr>
        </p:nvSpPr>
        <p:spPr>
          <a:xfrm>
            <a:off x="6501841" y="2578405"/>
            <a:ext cx="262433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2563EB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✓</a:t>
            </a:r>
            <a:endParaRPr lang="en-US" sz="1300" dirty="0"/>
          </a:p>
        </p:txBody>
      </p:sp>
      <p:sp>
        <p:nvSpPr>
          <p:cNvPr id="78" name="Text 17"/>
          <p:cNvSpPr txBox="1"/>
          <p:nvPr>
            <p:custDataLst>
              <p:tags r:id="rId17"/>
            </p:custDataLst>
          </p:nvPr>
        </p:nvSpPr>
        <p:spPr>
          <a:xfrm>
            <a:off x="6701790" y="2578100"/>
            <a:ext cx="4229735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Majority voting increases the quality of screening</a:t>
            </a:r>
            <a:endParaRPr lang="en-US" sz="1300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79" name="Text 18"/>
          <p:cNvSpPr txBox="1"/>
          <p:nvPr>
            <p:custDataLst>
              <p:tags r:id="rId18"/>
            </p:custDataLst>
          </p:nvPr>
        </p:nvSpPr>
        <p:spPr>
          <a:xfrm>
            <a:off x="6501841" y="2921305"/>
            <a:ext cx="262433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2563EB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✓</a:t>
            </a:r>
            <a:endParaRPr lang="en-US" sz="1300" dirty="0"/>
          </a:p>
        </p:txBody>
      </p:sp>
      <p:sp>
        <p:nvSpPr>
          <p:cNvPr id="80" name="Text 19"/>
          <p:cNvSpPr txBox="1"/>
          <p:nvPr>
            <p:custDataLst>
              <p:tags r:id="rId19"/>
            </p:custDataLst>
          </p:nvPr>
        </p:nvSpPr>
        <p:spPr>
          <a:xfrm>
            <a:off x="6702095" y="2921305"/>
            <a:ext cx="1662379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Break the bias loop</a:t>
            </a:r>
            <a:endParaRPr lang="en-US" sz="13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8" name="Shape 3"/>
          <p:cNvSpPr/>
          <p:nvPr/>
        </p:nvSpPr>
        <p:spPr>
          <a:xfrm>
            <a:off x="1219200" y="3171825"/>
            <a:ext cx="6384290" cy="530860"/>
          </a:xfrm>
          <a:prstGeom prst="roundRect">
            <a:avLst>
              <a:gd name="adj" fmla="val 464"/>
            </a:avLst>
          </a:prstGeom>
          <a:solidFill>
            <a:srgbClr val="F8FAFC"/>
          </a:solidFill>
          <a:ln w="38100">
            <a:solidFill>
              <a:srgbClr val="3B82F6"/>
            </a:solidFill>
            <a:prstDash val="solid"/>
          </a:ln>
        </p:spPr>
      </p:sp>
      <p:sp>
        <p:nvSpPr>
          <p:cNvPr id="46" name="Text 2"/>
          <p:cNvSpPr txBox="1"/>
          <p:nvPr/>
        </p:nvSpPr>
        <p:spPr>
          <a:xfrm>
            <a:off x="838200" y="304800"/>
            <a:ext cx="7618095" cy="66738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altLang="zh-CN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More Deliberation, Less Bias</a:t>
            </a:r>
            <a:endParaRPr lang="en-US" altLang="zh-CN" sz="36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7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  <p:sp>
        <p:nvSpPr>
          <p:cNvPr id="7" name="Text 4"/>
          <p:cNvSpPr txBox="1"/>
          <p:nvPr/>
        </p:nvSpPr>
        <p:spPr>
          <a:xfrm>
            <a:off x="1248156" y="1304112"/>
            <a:ext cx="3972154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Reliability-based Weighted Voting</a:t>
            </a:r>
            <a:endParaRPr lang="en-US" sz="1800" dirty="0"/>
          </a:p>
        </p:txBody>
      </p:sp>
      <p:pic>
        <p:nvPicPr>
          <p:cNvPr id="130" name="Image 0" descr="preencoded.png"/>
          <p:cNvPicPr>
            <a:picLocks noChangeAspect="1"/>
          </p:cNvPicPr>
          <p:nvPr/>
        </p:nvPicPr>
        <p:blipFill>
          <a:blip r:embed="rId1"/>
          <a:srcRect l="-1004" r="-1004"/>
          <a:stretch>
            <a:fillRect/>
          </a:stretch>
        </p:blipFill>
        <p:spPr>
          <a:xfrm>
            <a:off x="761695" y="1360602"/>
            <a:ext cx="267005" cy="209398"/>
          </a:xfrm>
          <a:prstGeom prst="rect">
            <a:avLst/>
          </a:prstGeom>
        </p:spPr>
      </p:pic>
      <p:sp>
        <p:nvSpPr>
          <p:cNvPr id="133" name="Shape 15"/>
          <p:cNvSpPr/>
          <p:nvPr/>
        </p:nvSpPr>
        <p:spPr>
          <a:xfrm>
            <a:off x="1200785" y="1743075"/>
            <a:ext cx="6706870" cy="657225"/>
          </a:xfrm>
          <a:prstGeom prst="roundRect">
            <a:avLst>
              <a:gd name="adj" fmla="val 8063"/>
            </a:avLst>
          </a:prstGeom>
          <a:solidFill>
            <a:srgbClr val="EFF6FF"/>
          </a:solidFill>
        </p:spPr>
      </p:sp>
      <p:sp>
        <p:nvSpPr>
          <p:cNvPr id="134" name="Shape 16"/>
          <p:cNvSpPr/>
          <p:nvPr/>
        </p:nvSpPr>
        <p:spPr>
          <a:xfrm>
            <a:off x="1200607" y="1743329"/>
            <a:ext cx="38405" cy="657454"/>
          </a:xfrm>
          <a:prstGeom prst="rect">
            <a:avLst/>
          </a:prstGeom>
          <a:solidFill>
            <a:srgbClr val="3B82F6"/>
          </a:solidFill>
        </p:spPr>
      </p:sp>
      <p:sp>
        <p:nvSpPr>
          <p:cNvPr id="135" name="Text 17"/>
          <p:cNvSpPr txBox="1"/>
          <p:nvPr/>
        </p:nvSpPr>
        <p:spPr>
          <a:xfrm>
            <a:off x="1416533" y="1953641"/>
            <a:ext cx="290779" cy="2386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600" dirty="0">
                <a:solidFill>
                  <a:srgbClr val="1E40AF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r</a:t>
            </a:r>
            <a:endParaRPr lang="en-US" sz="1600" dirty="0"/>
          </a:p>
        </p:txBody>
      </p:sp>
      <p:sp>
        <p:nvSpPr>
          <p:cNvPr id="136" name="Text 18"/>
          <p:cNvSpPr txBox="1"/>
          <p:nvPr/>
        </p:nvSpPr>
        <p:spPr>
          <a:xfrm>
            <a:off x="1636903" y="1953641"/>
            <a:ext cx="1043330" cy="2386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600" dirty="0">
                <a:solidFill>
                  <a:srgbClr val="1E40AF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= Σ I(y</a:t>
            </a:r>
            <a:endParaRPr lang="en-US" sz="1600" dirty="0"/>
          </a:p>
        </p:txBody>
      </p:sp>
      <p:sp>
        <p:nvSpPr>
          <p:cNvPr id="137" name="Text 19"/>
          <p:cNvSpPr txBox="1"/>
          <p:nvPr/>
        </p:nvSpPr>
        <p:spPr>
          <a:xfrm>
            <a:off x="2611653" y="1953641"/>
            <a:ext cx="538582" cy="2386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600" dirty="0">
                <a:solidFill>
                  <a:srgbClr val="1E40AF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= ŷ</a:t>
            </a:r>
            <a:endParaRPr lang="en-US" sz="1600" dirty="0"/>
          </a:p>
        </p:txBody>
      </p:sp>
      <p:sp>
        <p:nvSpPr>
          <p:cNvPr id="138" name="Text 20"/>
          <p:cNvSpPr txBox="1"/>
          <p:nvPr/>
        </p:nvSpPr>
        <p:spPr>
          <a:xfrm>
            <a:off x="3271850" y="1953641"/>
            <a:ext cx="2929738" cy="2386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600" dirty="0">
                <a:solidFill>
                  <a:srgbClr val="1E40AF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) / n   →   ŷ = argmax</a:t>
            </a:r>
            <a:endParaRPr lang="en-US" sz="1600" dirty="0"/>
          </a:p>
        </p:txBody>
      </p:sp>
      <p:sp>
        <p:nvSpPr>
          <p:cNvPr id="139" name="Text 21"/>
          <p:cNvSpPr txBox="1"/>
          <p:nvPr/>
        </p:nvSpPr>
        <p:spPr>
          <a:xfrm>
            <a:off x="6133008" y="1953641"/>
            <a:ext cx="538582" cy="2386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600" dirty="0">
                <a:solidFill>
                  <a:srgbClr val="1E40AF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Σ r</a:t>
            </a:r>
            <a:endParaRPr lang="en-US" sz="1600" dirty="0"/>
          </a:p>
        </p:txBody>
      </p:sp>
      <p:sp>
        <p:nvSpPr>
          <p:cNvPr id="140" name="Text 22"/>
          <p:cNvSpPr txBox="1"/>
          <p:nvPr/>
        </p:nvSpPr>
        <p:spPr>
          <a:xfrm>
            <a:off x="6604838" y="1953641"/>
            <a:ext cx="538582" cy="2386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600" dirty="0">
                <a:solidFill>
                  <a:srgbClr val="1E40AF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· p</a:t>
            </a:r>
            <a:endParaRPr lang="en-US" sz="1600" dirty="0"/>
          </a:p>
        </p:txBody>
      </p:sp>
      <p:sp>
        <p:nvSpPr>
          <p:cNvPr id="141" name="Text 23"/>
          <p:cNvSpPr txBox="1"/>
          <p:nvPr/>
        </p:nvSpPr>
        <p:spPr>
          <a:xfrm>
            <a:off x="1542720" y="2030451"/>
            <a:ext cx="213970" cy="181051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1E40AF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e</a:t>
            </a:r>
            <a:endParaRPr lang="en-US" sz="1200" dirty="0"/>
          </a:p>
        </p:txBody>
      </p:sp>
      <p:sp>
        <p:nvSpPr>
          <p:cNvPr id="142" name="Text 24"/>
          <p:cNvSpPr txBox="1"/>
          <p:nvPr/>
        </p:nvSpPr>
        <p:spPr>
          <a:xfrm>
            <a:off x="2517470" y="2030451"/>
            <a:ext cx="213970" cy="181051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1E40AF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i</a:t>
            </a:r>
            <a:endParaRPr lang="en-US" sz="1200" dirty="0"/>
          </a:p>
        </p:txBody>
      </p:sp>
      <p:sp>
        <p:nvSpPr>
          <p:cNvPr id="143" name="Text 25"/>
          <p:cNvSpPr txBox="1"/>
          <p:nvPr/>
        </p:nvSpPr>
        <p:spPr>
          <a:xfrm>
            <a:off x="2989301" y="2030451"/>
            <a:ext cx="404165" cy="181051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1E40AF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e,i</a:t>
            </a:r>
            <a:endParaRPr lang="en-US" sz="1200" dirty="0"/>
          </a:p>
        </p:txBody>
      </p:sp>
      <p:sp>
        <p:nvSpPr>
          <p:cNvPr id="144" name="Text 26"/>
          <p:cNvSpPr txBox="1"/>
          <p:nvPr/>
        </p:nvSpPr>
        <p:spPr>
          <a:xfrm>
            <a:off x="6038825" y="2030451"/>
            <a:ext cx="213970" cy="181051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1E40AF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k</a:t>
            </a:r>
            <a:endParaRPr lang="en-US" sz="1200" dirty="0"/>
          </a:p>
        </p:txBody>
      </p:sp>
      <p:sp>
        <p:nvSpPr>
          <p:cNvPr id="145" name="Text 27"/>
          <p:cNvSpPr txBox="1"/>
          <p:nvPr/>
        </p:nvSpPr>
        <p:spPr>
          <a:xfrm>
            <a:off x="6509741" y="2030451"/>
            <a:ext cx="213970" cy="181051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1E40AF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e</a:t>
            </a:r>
            <a:endParaRPr lang="en-US" sz="1200" dirty="0"/>
          </a:p>
        </p:txBody>
      </p:sp>
      <p:sp>
        <p:nvSpPr>
          <p:cNvPr id="146" name="Text 28"/>
          <p:cNvSpPr txBox="1"/>
          <p:nvPr/>
        </p:nvSpPr>
        <p:spPr>
          <a:xfrm>
            <a:off x="6981571" y="2030451"/>
            <a:ext cx="404165" cy="181051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1E40AF"/>
                </a:solidFill>
                <a:latin typeface="Courier New" panose="02070309020205020404" pitchFamily="34" charset="0"/>
                <a:ea typeface="Courier New" panose="02070309020205020404" pitchFamily="34" charset="-122"/>
                <a:cs typeface="Courier New" panose="02070309020205020404" pitchFamily="34" charset="-120"/>
              </a:rPr>
              <a:t>e,k</a:t>
            </a:r>
            <a:endParaRPr lang="en-US" sz="1200" dirty="0"/>
          </a:p>
        </p:txBody>
      </p:sp>
      <p:sp>
        <p:nvSpPr>
          <p:cNvPr id="147" name="Text 9"/>
          <p:cNvSpPr txBox="1"/>
          <p:nvPr/>
        </p:nvSpPr>
        <p:spPr>
          <a:xfrm>
            <a:off x="4818380" y="1296035"/>
            <a:ext cx="7373620" cy="3340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altLang="zh-CN" sz="18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Improve stability and generalization through model ensemble</a:t>
            </a:r>
            <a:endParaRPr lang="en-US" altLang="zh-CN" sz="1800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pic>
        <p:nvPicPr>
          <p:cNvPr id="148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1695" y="4140225"/>
            <a:ext cx="209398" cy="209398"/>
          </a:xfrm>
          <a:prstGeom prst="rect">
            <a:avLst/>
          </a:prstGeom>
        </p:spPr>
      </p:pic>
      <p:sp>
        <p:nvSpPr>
          <p:cNvPr id="149" name="Text 93"/>
          <p:cNvSpPr txBox="1"/>
          <p:nvPr/>
        </p:nvSpPr>
        <p:spPr>
          <a:xfrm>
            <a:off x="1218895" y="4083101"/>
            <a:ext cx="4524451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Rule-based Re-ranking for Neutral Bias</a:t>
            </a:r>
            <a:endParaRPr lang="en-US" sz="1800" dirty="0"/>
          </a:p>
        </p:txBody>
      </p:sp>
      <p:sp>
        <p:nvSpPr>
          <p:cNvPr id="150" name="Shape 29"/>
          <p:cNvSpPr/>
          <p:nvPr/>
        </p:nvSpPr>
        <p:spPr>
          <a:xfrm>
            <a:off x="1143000" y="4528820"/>
            <a:ext cx="6765290" cy="1352550"/>
          </a:xfrm>
          <a:prstGeom prst="roundRect">
            <a:avLst>
              <a:gd name="adj" fmla="val 1905"/>
            </a:avLst>
          </a:prstGeom>
          <a:solidFill>
            <a:srgbClr val="F3F4F6"/>
          </a:solidFill>
        </p:spPr>
      </p:sp>
      <p:pic>
        <p:nvPicPr>
          <p:cNvPr id="151" name="Image 2" descr="preencoded.png"/>
          <p:cNvPicPr>
            <a:picLocks noChangeAspect="1"/>
          </p:cNvPicPr>
          <p:nvPr/>
        </p:nvPicPr>
        <p:blipFill>
          <a:blip r:embed="rId3"/>
          <a:srcRect l="-1648" r="-1648"/>
          <a:stretch>
            <a:fillRect/>
          </a:stretch>
        </p:blipFill>
        <p:spPr>
          <a:xfrm>
            <a:off x="1333195" y="4733341"/>
            <a:ext cx="171907" cy="190195"/>
          </a:xfrm>
          <a:prstGeom prst="rect">
            <a:avLst/>
          </a:prstGeom>
        </p:spPr>
      </p:pic>
      <p:sp>
        <p:nvSpPr>
          <p:cNvPr id="152" name="Text 30"/>
          <p:cNvSpPr txBox="1"/>
          <p:nvPr/>
        </p:nvSpPr>
        <p:spPr>
          <a:xfrm>
            <a:off x="1580998" y="4681220"/>
            <a:ext cx="5115154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If top vote = 'neutral' &amp; 2nd = 'angry' → modify to 'angry'</a:t>
            </a:r>
            <a:endParaRPr lang="en-US" sz="1500" dirty="0"/>
          </a:p>
        </p:txBody>
      </p:sp>
      <p:pic>
        <p:nvPicPr>
          <p:cNvPr id="153" name="Image 3" descr="preencoded.png"/>
          <p:cNvPicPr>
            <a:picLocks noChangeAspect="1"/>
          </p:cNvPicPr>
          <p:nvPr/>
        </p:nvPicPr>
        <p:blipFill>
          <a:blip r:embed="rId3"/>
          <a:srcRect l="-1648" r="-1648"/>
          <a:stretch>
            <a:fillRect/>
          </a:stretch>
        </p:blipFill>
        <p:spPr>
          <a:xfrm>
            <a:off x="1333195" y="5114646"/>
            <a:ext cx="171907" cy="190195"/>
          </a:xfrm>
          <a:prstGeom prst="rect">
            <a:avLst/>
          </a:prstGeom>
        </p:spPr>
      </p:pic>
      <p:sp>
        <p:nvSpPr>
          <p:cNvPr id="154" name="Text 31"/>
          <p:cNvSpPr txBox="1"/>
          <p:nvPr/>
        </p:nvSpPr>
        <p:spPr>
          <a:xfrm>
            <a:off x="1580998" y="5062525"/>
            <a:ext cx="5886907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If top vote = 'neutral' &amp; 2nd vote exceeds 25% → use 2nd emotion</a:t>
            </a:r>
            <a:endParaRPr lang="en-US" sz="1500" dirty="0"/>
          </a:p>
        </p:txBody>
      </p:sp>
      <p:pic>
        <p:nvPicPr>
          <p:cNvPr id="155" name="Image 4" descr="preencoded.png"/>
          <p:cNvPicPr>
            <a:picLocks noChangeAspect="1"/>
          </p:cNvPicPr>
          <p:nvPr/>
        </p:nvPicPr>
        <p:blipFill>
          <a:blip r:embed="rId3"/>
          <a:srcRect l="-1648" r="-1648"/>
          <a:stretch>
            <a:fillRect/>
          </a:stretch>
        </p:blipFill>
        <p:spPr>
          <a:xfrm>
            <a:off x="1333195" y="5495950"/>
            <a:ext cx="171907" cy="190195"/>
          </a:xfrm>
          <a:prstGeom prst="rect">
            <a:avLst/>
          </a:prstGeom>
        </p:spPr>
      </p:pic>
      <p:sp>
        <p:nvSpPr>
          <p:cNvPr id="156" name="Text 32"/>
          <p:cNvSpPr txBox="1"/>
          <p:nvPr/>
        </p:nvSpPr>
        <p:spPr>
          <a:xfrm>
            <a:off x="1580998" y="5442915"/>
            <a:ext cx="5962802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If VLM predicts 'angry', 'happy', or 'surprise' → trust VLM judgment</a:t>
            </a:r>
            <a:endParaRPr lang="en-US" sz="1500" dirty="0"/>
          </a:p>
        </p:txBody>
      </p:sp>
      <p:sp>
        <p:nvSpPr>
          <p:cNvPr id="157" name="Shape 16"/>
          <p:cNvSpPr/>
          <p:nvPr/>
        </p:nvSpPr>
        <p:spPr>
          <a:xfrm>
            <a:off x="1162507" y="4529074"/>
            <a:ext cx="38405" cy="136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3F4F6"/>
            </a:solidFill>
          </a:ln>
        </p:spPr>
      </p:sp>
      <p:pic>
        <p:nvPicPr>
          <p:cNvPr id="310" name="Image 2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2620" y="2740025"/>
            <a:ext cx="228600" cy="228600"/>
          </a:xfrm>
          <a:prstGeom prst="rect">
            <a:avLst/>
          </a:prstGeom>
        </p:spPr>
      </p:pic>
      <p:sp>
        <p:nvSpPr>
          <p:cNvPr id="311" name="Text 97"/>
          <p:cNvSpPr txBox="1"/>
          <p:nvPr/>
        </p:nvSpPr>
        <p:spPr>
          <a:xfrm>
            <a:off x="1219200" y="2722880"/>
            <a:ext cx="2596515" cy="3340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altLang="zh-CN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Quantitative Evaluation </a:t>
            </a:r>
            <a:endParaRPr lang="en-US" sz="18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312" name="Text 9"/>
          <p:cNvSpPr txBox="1"/>
          <p:nvPr/>
        </p:nvSpPr>
        <p:spPr>
          <a:xfrm>
            <a:off x="3815588" y="2723134"/>
            <a:ext cx="6400800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Analyzing the complementarity and redundancy of models</a:t>
            </a:r>
            <a:endParaRPr lang="en-US" sz="1800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313" name="Text 9"/>
          <p:cNvSpPr txBox="1"/>
          <p:nvPr/>
        </p:nvSpPr>
        <p:spPr>
          <a:xfrm>
            <a:off x="5347970" y="4064000"/>
            <a:ext cx="5480050" cy="3340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altLang="zh-CN" sz="18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Align the results with human preferences</a:t>
            </a:r>
            <a:endParaRPr lang="en-US" altLang="zh-CN" sz="1800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314" name="Text 30"/>
          <p:cNvSpPr txBox="1"/>
          <p:nvPr/>
        </p:nvSpPr>
        <p:spPr>
          <a:xfrm>
            <a:off x="1400810" y="3298190"/>
            <a:ext cx="1279525" cy="27686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285750" indent="-285750" algn="l">
              <a:buFont typeface="Wingdings" panose="05000000000000000000" charset="0"/>
              <a:buChar char="u"/>
            </a:pPr>
            <a:r>
              <a:rPr lang="en-US" sz="1500" b="1" dirty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Accuracy</a:t>
            </a:r>
            <a:endParaRPr lang="en-US" sz="1500" b="1" dirty="0">
              <a:solidFill>
                <a:schemeClr val="tx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316" name="Text 30"/>
          <p:cNvSpPr txBox="1"/>
          <p:nvPr/>
        </p:nvSpPr>
        <p:spPr>
          <a:xfrm>
            <a:off x="2842260" y="3298190"/>
            <a:ext cx="1598930" cy="27686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285750" indent="-285750" algn="l">
              <a:buFont typeface="Wingdings" panose="05000000000000000000" charset="0"/>
              <a:buChar char="u"/>
            </a:pPr>
            <a:r>
              <a:rPr lang="en-US" sz="1500" b="1" dirty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Repetitiveness</a:t>
            </a:r>
            <a:endParaRPr lang="en-US" sz="1500" b="1" dirty="0">
              <a:solidFill>
                <a:schemeClr val="tx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317" name="Text 30"/>
          <p:cNvSpPr txBox="1"/>
          <p:nvPr/>
        </p:nvSpPr>
        <p:spPr>
          <a:xfrm>
            <a:off x="4728845" y="3298190"/>
            <a:ext cx="2037715" cy="27686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285750" indent="-285750" algn="l">
              <a:buFont typeface="Wingdings" panose="05000000000000000000" charset="0"/>
              <a:buChar char="u"/>
            </a:pPr>
            <a:r>
              <a:rPr lang="en-US" altLang="zh-CN" sz="1600" b="1" dirty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Confusion matrix</a:t>
            </a:r>
            <a:endParaRPr lang="en-US" altLang="zh-CN" sz="1600" b="1" dirty="0">
              <a:solidFill>
                <a:schemeClr val="tx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" name="Text 2"/>
          <p:cNvSpPr txBox="1"/>
          <p:nvPr/>
        </p:nvSpPr>
        <p:spPr>
          <a:xfrm>
            <a:off x="838200" y="304800"/>
            <a:ext cx="7618095" cy="66738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altLang="zh-CN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More Deliberation, Less Bias</a:t>
            </a:r>
            <a:endParaRPr lang="en-US" sz="36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7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  <p:pic>
        <p:nvPicPr>
          <p:cNvPr id="101" name="Image 2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38505" y="1731645"/>
            <a:ext cx="228600" cy="228600"/>
          </a:xfrm>
          <a:prstGeom prst="rect">
            <a:avLst/>
          </a:prstGeom>
        </p:spPr>
      </p:pic>
      <p:sp>
        <p:nvSpPr>
          <p:cNvPr id="102" name="Text 97"/>
          <p:cNvSpPr txBox="1"/>
          <p:nvPr/>
        </p:nvSpPr>
        <p:spPr>
          <a:xfrm>
            <a:off x="1218895" y="1636547"/>
            <a:ext cx="3952951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Emotion Distribution Comparison</a:t>
            </a:r>
            <a:endParaRPr lang="en-US" sz="1800" dirty="0"/>
          </a:p>
        </p:txBody>
      </p:sp>
      <p:sp>
        <p:nvSpPr>
          <p:cNvPr id="103" name="Shape 98"/>
          <p:cNvSpPr/>
          <p:nvPr/>
        </p:nvSpPr>
        <p:spPr>
          <a:xfrm>
            <a:off x="1228954" y="2356383"/>
            <a:ext cx="10344607" cy="51480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4" name="Shape 99"/>
          <p:cNvSpPr/>
          <p:nvPr/>
        </p:nvSpPr>
        <p:spPr>
          <a:xfrm>
            <a:off x="1228954" y="2356383"/>
            <a:ext cx="2714854" cy="514807"/>
          </a:xfrm>
          <a:prstGeom prst="rect">
            <a:avLst/>
          </a:prstGeom>
          <a:solidFill>
            <a:srgbClr val="1E3A8A"/>
          </a:solidFill>
          <a:ln w="25400">
            <a:solidFill>
              <a:srgbClr val="CBD5E1"/>
            </a:solidFill>
            <a:prstDash val="solid"/>
          </a:ln>
        </p:spPr>
      </p:sp>
      <p:sp>
        <p:nvSpPr>
          <p:cNvPr id="105" name="Shape 100"/>
          <p:cNvSpPr/>
          <p:nvPr/>
        </p:nvSpPr>
        <p:spPr>
          <a:xfrm>
            <a:off x="3942893" y="2356383"/>
            <a:ext cx="1304849" cy="514807"/>
          </a:xfrm>
          <a:prstGeom prst="rect">
            <a:avLst/>
          </a:prstGeom>
          <a:solidFill>
            <a:srgbClr val="1E3A8A"/>
          </a:solidFill>
          <a:ln w="25400">
            <a:solidFill>
              <a:srgbClr val="CBD5E1"/>
            </a:solidFill>
            <a:prstDash val="solid"/>
          </a:ln>
        </p:spPr>
      </p:sp>
      <p:sp>
        <p:nvSpPr>
          <p:cNvPr id="106" name="Shape 101"/>
          <p:cNvSpPr/>
          <p:nvPr/>
        </p:nvSpPr>
        <p:spPr>
          <a:xfrm>
            <a:off x="5239512" y="2356383"/>
            <a:ext cx="1143000" cy="514807"/>
          </a:xfrm>
          <a:prstGeom prst="rect">
            <a:avLst/>
          </a:prstGeom>
          <a:solidFill>
            <a:srgbClr val="1E3A8A"/>
          </a:solidFill>
          <a:ln w="25400">
            <a:solidFill>
              <a:srgbClr val="CBD5E1"/>
            </a:solidFill>
            <a:prstDash val="solid"/>
          </a:ln>
        </p:spPr>
      </p:sp>
      <p:sp>
        <p:nvSpPr>
          <p:cNvPr id="107" name="Shape 102"/>
          <p:cNvSpPr/>
          <p:nvPr/>
        </p:nvSpPr>
        <p:spPr>
          <a:xfrm>
            <a:off x="6376111" y="2356383"/>
            <a:ext cx="1171346" cy="514807"/>
          </a:xfrm>
          <a:prstGeom prst="rect">
            <a:avLst/>
          </a:prstGeom>
          <a:solidFill>
            <a:srgbClr val="1E3A8A"/>
          </a:solidFill>
          <a:ln w="25400">
            <a:solidFill>
              <a:srgbClr val="CBD5E1"/>
            </a:solidFill>
            <a:prstDash val="solid"/>
          </a:ln>
        </p:spPr>
      </p:sp>
      <p:sp>
        <p:nvSpPr>
          <p:cNvPr id="108" name="Shape 103"/>
          <p:cNvSpPr/>
          <p:nvPr/>
        </p:nvSpPr>
        <p:spPr>
          <a:xfrm>
            <a:off x="7547458" y="2356383"/>
            <a:ext cx="1095451" cy="514807"/>
          </a:xfrm>
          <a:prstGeom prst="rect">
            <a:avLst/>
          </a:prstGeom>
          <a:solidFill>
            <a:srgbClr val="1E3A8A"/>
          </a:solidFill>
          <a:ln w="25400">
            <a:solidFill>
              <a:srgbClr val="CBD5E1"/>
            </a:solidFill>
            <a:prstDash val="solid"/>
          </a:ln>
        </p:spPr>
      </p:sp>
      <p:sp>
        <p:nvSpPr>
          <p:cNvPr id="109" name="Shape 104"/>
          <p:cNvSpPr/>
          <p:nvPr/>
        </p:nvSpPr>
        <p:spPr>
          <a:xfrm>
            <a:off x="8635594" y="2356383"/>
            <a:ext cx="1362456" cy="514807"/>
          </a:xfrm>
          <a:prstGeom prst="rect">
            <a:avLst/>
          </a:prstGeom>
          <a:solidFill>
            <a:srgbClr val="1E3A8A"/>
          </a:solidFill>
          <a:ln w="25400">
            <a:solidFill>
              <a:srgbClr val="CBD5E1"/>
            </a:solidFill>
            <a:prstDash val="solid"/>
          </a:ln>
        </p:spPr>
      </p:sp>
      <p:sp>
        <p:nvSpPr>
          <p:cNvPr id="110" name="Shape 105"/>
          <p:cNvSpPr/>
          <p:nvPr/>
        </p:nvSpPr>
        <p:spPr>
          <a:xfrm>
            <a:off x="9995306" y="2356383"/>
            <a:ext cx="1580998" cy="514807"/>
          </a:xfrm>
          <a:prstGeom prst="rect">
            <a:avLst/>
          </a:prstGeom>
          <a:solidFill>
            <a:srgbClr val="1E3A8A"/>
          </a:solidFill>
          <a:ln w="25400">
            <a:solidFill>
              <a:srgbClr val="CBD5E1"/>
            </a:solidFill>
            <a:prstDash val="solid"/>
          </a:ln>
        </p:spPr>
      </p:sp>
      <p:sp>
        <p:nvSpPr>
          <p:cNvPr id="111" name="Text 106"/>
          <p:cNvSpPr txBox="1"/>
          <p:nvPr/>
        </p:nvSpPr>
        <p:spPr>
          <a:xfrm>
            <a:off x="2232965" y="2489886"/>
            <a:ext cx="833933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Strategy</a:t>
            </a:r>
            <a:endParaRPr lang="en-US" sz="1300" dirty="0"/>
          </a:p>
        </p:txBody>
      </p:sp>
      <p:sp>
        <p:nvSpPr>
          <p:cNvPr id="112" name="Text 107"/>
          <p:cNvSpPr txBox="1"/>
          <p:nvPr/>
        </p:nvSpPr>
        <p:spPr>
          <a:xfrm>
            <a:off x="4274820" y="2489886"/>
            <a:ext cx="76718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Neutral</a:t>
            </a:r>
            <a:endParaRPr lang="en-US" sz="1300" dirty="0"/>
          </a:p>
        </p:txBody>
      </p:sp>
      <p:sp>
        <p:nvSpPr>
          <p:cNvPr id="113" name="Text 108"/>
          <p:cNvSpPr txBox="1"/>
          <p:nvPr/>
        </p:nvSpPr>
        <p:spPr>
          <a:xfrm>
            <a:off x="5559552" y="2489886"/>
            <a:ext cx="633679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Angry</a:t>
            </a:r>
            <a:endParaRPr lang="en-US" sz="1300" dirty="0"/>
          </a:p>
        </p:txBody>
      </p:sp>
      <p:sp>
        <p:nvSpPr>
          <p:cNvPr id="114" name="Text 109"/>
          <p:cNvSpPr txBox="1"/>
          <p:nvPr/>
        </p:nvSpPr>
        <p:spPr>
          <a:xfrm>
            <a:off x="6687922" y="2489886"/>
            <a:ext cx="68122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Happy</a:t>
            </a:r>
            <a:endParaRPr lang="en-US" sz="1300" dirty="0"/>
          </a:p>
        </p:txBody>
      </p:sp>
      <p:sp>
        <p:nvSpPr>
          <p:cNvPr id="115" name="Text 110"/>
          <p:cNvSpPr txBox="1"/>
          <p:nvPr/>
        </p:nvSpPr>
        <p:spPr>
          <a:xfrm>
            <a:off x="7932420" y="2489886"/>
            <a:ext cx="45262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Sad</a:t>
            </a:r>
            <a:endParaRPr lang="en-US" sz="1300" dirty="0"/>
          </a:p>
        </p:txBody>
      </p:sp>
      <p:sp>
        <p:nvSpPr>
          <p:cNvPr id="116" name="Text 111"/>
          <p:cNvSpPr txBox="1"/>
          <p:nvPr/>
        </p:nvSpPr>
        <p:spPr>
          <a:xfrm>
            <a:off x="8977579" y="2489886"/>
            <a:ext cx="805586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Worried</a:t>
            </a:r>
            <a:endParaRPr lang="en-US" sz="1300" dirty="0"/>
          </a:p>
        </p:txBody>
      </p:sp>
      <p:sp>
        <p:nvSpPr>
          <p:cNvPr id="117" name="Text 112"/>
          <p:cNvSpPr txBox="1"/>
          <p:nvPr/>
        </p:nvSpPr>
        <p:spPr>
          <a:xfrm>
            <a:off x="10372039" y="2489886"/>
            <a:ext cx="957377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Surprised</a:t>
            </a:r>
            <a:endParaRPr lang="en-US" sz="1300" dirty="0"/>
          </a:p>
        </p:txBody>
      </p:sp>
      <p:sp>
        <p:nvSpPr>
          <p:cNvPr id="118" name="Shape 113"/>
          <p:cNvSpPr/>
          <p:nvPr/>
        </p:nvSpPr>
        <p:spPr>
          <a:xfrm>
            <a:off x="1228954" y="2870276"/>
            <a:ext cx="10344607" cy="51480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9" name="Shape 114"/>
          <p:cNvSpPr/>
          <p:nvPr/>
        </p:nvSpPr>
        <p:spPr>
          <a:xfrm>
            <a:off x="1228954" y="3385083"/>
            <a:ext cx="10344607" cy="514807"/>
          </a:xfrm>
          <a:prstGeom prst="rect">
            <a:avLst/>
          </a:prstGeom>
          <a:solidFill>
            <a:srgbClr val="F1F5F9"/>
          </a:solidFill>
        </p:spPr>
      </p:sp>
      <p:sp>
        <p:nvSpPr>
          <p:cNvPr id="120" name="Shape 115"/>
          <p:cNvSpPr/>
          <p:nvPr/>
        </p:nvSpPr>
        <p:spPr>
          <a:xfrm>
            <a:off x="1228954" y="3898976"/>
            <a:ext cx="10344607" cy="51480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1" name="Shape 116"/>
          <p:cNvSpPr/>
          <p:nvPr/>
        </p:nvSpPr>
        <p:spPr>
          <a:xfrm>
            <a:off x="1228954" y="4413783"/>
            <a:ext cx="10344607" cy="514807"/>
          </a:xfrm>
          <a:prstGeom prst="rect">
            <a:avLst/>
          </a:prstGeom>
          <a:solidFill>
            <a:srgbClr val="F1F5F9"/>
          </a:solidFill>
        </p:spPr>
      </p:sp>
      <p:sp>
        <p:nvSpPr>
          <p:cNvPr id="122" name="Shape 117"/>
          <p:cNvSpPr/>
          <p:nvPr/>
        </p:nvSpPr>
        <p:spPr>
          <a:xfrm>
            <a:off x="1228954" y="2870276"/>
            <a:ext cx="2714854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23" name="Shape 118"/>
          <p:cNvSpPr/>
          <p:nvPr/>
        </p:nvSpPr>
        <p:spPr>
          <a:xfrm>
            <a:off x="3942893" y="2870276"/>
            <a:ext cx="1304849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24" name="Shape 119"/>
          <p:cNvSpPr/>
          <p:nvPr/>
        </p:nvSpPr>
        <p:spPr>
          <a:xfrm>
            <a:off x="5239512" y="2870276"/>
            <a:ext cx="1143000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25" name="Shape 120"/>
          <p:cNvSpPr/>
          <p:nvPr/>
        </p:nvSpPr>
        <p:spPr>
          <a:xfrm>
            <a:off x="6376111" y="2870276"/>
            <a:ext cx="1171346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26" name="Shape 121"/>
          <p:cNvSpPr/>
          <p:nvPr/>
        </p:nvSpPr>
        <p:spPr>
          <a:xfrm>
            <a:off x="7547458" y="2870276"/>
            <a:ext cx="1095451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27" name="Shape 122"/>
          <p:cNvSpPr/>
          <p:nvPr/>
        </p:nvSpPr>
        <p:spPr>
          <a:xfrm>
            <a:off x="8635594" y="2870276"/>
            <a:ext cx="1362456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28" name="Shape 123"/>
          <p:cNvSpPr/>
          <p:nvPr/>
        </p:nvSpPr>
        <p:spPr>
          <a:xfrm>
            <a:off x="9995306" y="2870276"/>
            <a:ext cx="1580998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29" name="Shape 124"/>
          <p:cNvSpPr/>
          <p:nvPr/>
        </p:nvSpPr>
        <p:spPr>
          <a:xfrm>
            <a:off x="1228954" y="3385083"/>
            <a:ext cx="2714854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30" name="Shape 125"/>
          <p:cNvSpPr/>
          <p:nvPr/>
        </p:nvSpPr>
        <p:spPr>
          <a:xfrm>
            <a:off x="5239512" y="3385083"/>
            <a:ext cx="1143000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31" name="Shape 126"/>
          <p:cNvSpPr/>
          <p:nvPr/>
        </p:nvSpPr>
        <p:spPr>
          <a:xfrm>
            <a:off x="6376111" y="3385083"/>
            <a:ext cx="1171346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32" name="Shape 127"/>
          <p:cNvSpPr/>
          <p:nvPr/>
        </p:nvSpPr>
        <p:spPr>
          <a:xfrm>
            <a:off x="7547458" y="3385083"/>
            <a:ext cx="1095451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33" name="Shape 128"/>
          <p:cNvSpPr/>
          <p:nvPr/>
        </p:nvSpPr>
        <p:spPr>
          <a:xfrm>
            <a:off x="8635594" y="3385083"/>
            <a:ext cx="1362456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34" name="Shape 129"/>
          <p:cNvSpPr/>
          <p:nvPr/>
        </p:nvSpPr>
        <p:spPr>
          <a:xfrm>
            <a:off x="9995306" y="3385083"/>
            <a:ext cx="1580998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35" name="Shape 130"/>
          <p:cNvSpPr/>
          <p:nvPr/>
        </p:nvSpPr>
        <p:spPr>
          <a:xfrm>
            <a:off x="1228954" y="3898976"/>
            <a:ext cx="2714854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36" name="Shape 131"/>
          <p:cNvSpPr/>
          <p:nvPr/>
        </p:nvSpPr>
        <p:spPr>
          <a:xfrm>
            <a:off x="5239512" y="3898976"/>
            <a:ext cx="1143000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37" name="Shape 132"/>
          <p:cNvSpPr/>
          <p:nvPr/>
        </p:nvSpPr>
        <p:spPr>
          <a:xfrm>
            <a:off x="6376111" y="3898976"/>
            <a:ext cx="1171346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38" name="Shape 133"/>
          <p:cNvSpPr/>
          <p:nvPr/>
        </p:nvSpPr>
        <p:spPr>
          <a:xfrm>
            <a:off x="7547458" y="3898976"/>
            <a:ext cx="1095451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39" name="Shape 134"/>
          <p:cNvSpPr/>
          <p:nvPr/>
        </p:nvSpPr>
        <p:spPr>
          <a:xfrm>
            <a:off x="8635594" y="3898976"/>
            <a:ext cx="1362456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40" name="Shape 135"/>
          <p:cNvSpPr/>
          <p:nvPr/>
        </p:nvSpPr>
        <p:spPr>
          <a:xfrm>
            <a:off x="9995306" y="3898976"/>
            <a:ext cx="1580998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41" name="Shape 136"/>
          <p:cNvSpPr/>
          <p:nvPr/>
        </p:nvSpPr>
        <p:spPr>
          <a:xfrm>
            <a:off x="1228954" y="4413783"/>
            <a:ext cx="2714854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42" name="Shape 137"/>
          <p:cNvSpPr/>
          <p:nvPr/>
        </p:nvSpPr>
        <p:spPr>
          <a:xfrm>
            <a:off x="6376111" y="4413783"/>
            <a:ext cx="1171346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43" name="Shape 138"/>
          <p:cNvSpPr/>
          <p:nvPr/>
        </p:nvSpPr>
        <p:spPr>
          <a:xfrm>
            <a:off x="7547458" y="4413783"/>
            <a:ext cx="1095451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44" name="Shape 139"/>
          <p:cNvSpPr/>
          <p:nvPr/>
        </p:nvSpPr>
        <p:spPr>
          <a:xfrm>
            <a:off x="8635594" y="4413783"/>
            <a:ext cx="1362456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45" name="Shape 140"/>
          <p:cNvSpPr/>
          <p:nvPr/>
        </p:nvSpPr>
        <p:spPr>
          <a:xfrm>
            <a:off x="9995306" y="4413783"/>
            <a:ext cx="1580998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46" name="Text 141"/>
          <p:cNvSpPr txBox="1"/>
          <p:nvPr/>
        </p:nvSpPr>
        <p:spPr>
          <a:xfrm>
            <a:off x="1390802" y="3003779"/>
            <a:ext cx="1690726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Ground Truth (Val)</a:t>
            </a:r>
            <a:endParaRPr lang="en-US" sz="1300" dirty="0"/>
          </a:p>
        </p:txBody>
      </p:sp>
      <p:sp>
        <p:nvSpPr>
          <p:cNvPr id="147" name="Text 142"/>
          <p:cNvSpPr txBox="1"/>
          <p:nvPr/>
        </p:nvSpPr>
        <p:spPr>
          <a:xfrm>
            <a:off x="4345229" y="3003779"/>
            <a:ext cx="6245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24.8%</a:t>
            </a:r>
            <a:endParaRPr lang="en-US" sz="1300" dirty="0"/>
          </a:p>
        </p:txBody>
      </p:sp>
      <p:sp>
        <p:nvSpPr>
          <p:cNvPr id="148" name="Text 143"/>
          <p:cNvSpPr txBox="1"/>
          <p:nvPr/>
        </p:nvSpPr>
        <p:spPr>
          <a:xfrm>
            <a:off x="5562295" y="3003779"/>
            <a:ext cx="6245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24.0%</a:t>
            </a:r>
            <a:endParaRPr lang="en-US" sz="1300" dirty="0"/>
          </a:p>
        </p:txBody>
      </p:sp>
      <p:sp>
        <p:nvSpPr>
          <p:cNvPr id="149" name="Text 144"/>
          <p:cNvSpPr txBox="1"/>
          <p:nvPr/>
        </p:nvSpPr>
        <p:spPr>
          <a:xfrm>
            <a:off x="6716268" y="3003779"/>
            <a:ext cx="6245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20.6%</a:t>
            </a:r>
            <a:endParaRPr lang="en-US" sz="1300" dirty="0"/>
          </a:p>
        </p:txBody>
      </p:sp>
      <p:sp>
        <p:nvSpPr>
          <p:cNvPr id="150" name="Text 145"/>
          <p:cNvSpPr txBox="1"/>
          <p:nvPr/>
        </p:nvSpPr>
        <p:spPr>
          <a:xfrm>
            <a:off x="7845552" y="3003779"/>
            <a:ext cx="6245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14.5%</a:t>
            </a:r>
            <a:endParaRPr lang="en-US" sz="1300" dirty="0"/>
          </a:p>
        </p:txBody>
      </p:sp>
      <p:sp>
        <p:nvSpPr>
          <p:cNvPr id="151" name="Text 146"/>
          <p:cNvSpPr txBox="1"/>
          <p:nvPr/>
        </p:nvSpPr>
        <p:spPr>
          <a:xfrm>
            <a:off x="9069934" y="3003779"/>
            <a:ext cx="6245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12.2%</a:t>
            </a:r>
            <a:endParaRPr lang="en-US" sz="1300" dirty="0"/>
          </a:p>
        </p:txBody>
      </p:sp>
      <p:sp>
        <p:nvSpPr>
          <p:cNvPr id="152" name="Text 147"/>
          <p:cNvSpPr txBox="1"/>
          <p:nvPr/>
        </p:nvSpPr>
        <p:spPr>
          <a:xfrm>
            <a:off x="10586009" y="3003779"/>
            <a:ext cx="52943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3.8%</a:t>
            </a:r>
            <a:endParaRPr lang="en-US" sz="1300" dirty="0"/>
          </a:p>
        </p:txBody>
      </p:sp>
      <p:sp>
        <p:nvSpPr>
          <p:cNvPr id="153" name="Text 148"/>
          <p:cNvSpPr txBox="1"/>
          <p:nvPr/>
        </p:nvSpPr>
        <p:spPr>
          <a:xfrm>
            <a:off x="1390802" y="3518586"/>
            <a:ext cx="121523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Single Model</a:t>
            </a:r>
            <a:endParaRPr lang="en-US" sz="1300" dirty="0"/>
          </a:p>
        </p:txBody>
      </p:sp>
      <p:sp>
        <p:nvSpPr>
          <p:cNvPr id="154" name="Text 149"/>
          <p:cNvSpPr txBox="1"/>
          <p:nvPr/>
        </p:nvSpPr>
        <p:spPr>
          <a:xfrm>
            <a:off x="5562295" y="3518586"/>
            <a:ext cx="6245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14.2%</a:t>
            </a:r>
            <a:endParaRPr lang="en-US" sz="1300" dirty="0"/>
          </a:p>
        </p:txBody>
      </p:sp>
      <p:sp>
        <p:nvSpPr>
          <p:cNvPr id="155" name="Text 150"/>
          <p:cNvSpPr txBox="1"/>
          <p:nvPr/>
        </p:nvSpPr>
        <p:spPr>
          <a:xfrm>
            <a:off x="6716268" y="3518586"/>
            <a:ext cx="6245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10.2%</a:t>
            </a:r>
            <a:endParaRPr lang="en-US" sz="1300" dirty="0"/>
          </a:p>
        </p:txBody>
      </p:sp>
      <p:sp>
        <p:nvSpPr>
          <p:cNvPr id="156" name="Text 151"/>
          <p:cNvSpPr txBox="1"/>
          <p:nvPr/>
        </p:nvSpPr>
        <p:spPr>
          <a:xfrm>
            <a:off x="7845552" y="3518586"/>
            <a:ext cx="6245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13.3%</a:t>
            </a:r>
            <a:endParaRPr lang="en-US" sz="1300" dirty="0"/>
          </a:p>
        </p:txBody>
      </p:sp>
      <p:sp>
        <p:nvSpPr>
          <p:cNvPr id="157" name="Text 152"/>
          <p:cNvSpPr txBox="1"/>
          <p:nvPr/>
        </p:nvSpPr>
        <p:spPr>
          <a:xfrm>
            <a:off x="9069934" y="3518586"/>
            <a:ext cx="6245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11.0%</a:t>
            </a:r>
            <a:endParaRPr lang="en-US" sz="1300" dirty="0"/>
          </a:p>
        </p:txBody>
      </p:sp>
      <p:sp>
        <p:nvSpPr>
          <p:cNvPr id="158" name="Text 153"/>
          <p:cNvSpPr txBox="1"/>
          <p:nvPr/>
        </p:nvSpPr>
        <p:spPr>
          <a:xfrm>
            <a:off x="10586009" y="3518586"/>
            <a:ext cx="52943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2.9%</a:t>
            </a:r>
            <a:endParaRPr lang="en-US" sz="1300" dirty="0"/>
          </a:p>
        </p:txBody>
      </p:sp>
      <p:sp>
        <p:nvSpPr>
          <p:cNvPr id="159" name="Text 154"/>
          <p:cNvSpPr txBox="1"/>
          <p:nvPr/>
        </p:nvSpPr>
        <p:spPr>
          <a:xfrm>
            <a:off x="1390802" y="4032479"/>
            <a:ext cx="1129284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After Voting</a:t>
            </a:r>
            <a:endParaRPr lang="en-US" sz="1300" dirty="0"/>
          </a:p>
        </p:txBody>
      </p:sp>
      <p:sp>
        <p:nvSpPr>
          <p:cNvPr id="160" name="Text 155"/>
          <p:cNvSpPr txBox="1"/>
          <p:nvPr/>
        </p:nvSpPr>
        <p:spPr>
          <a:xfrm>
            <a:off x="5562295" y="4032479"/>
            <a:ext cx="6245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14.9%</a:t>
            </a:r>
            <a:endParaRPr lang="en-US" sz="1300" dirty="0"/>
          </a:p>
        </p:txBody>
      </p:sp>
      <p:sp>
        <p:nvSpPr>
          <p:cNvPr id="161" name="Text 156"/>
          <p:cNvSpPr txBox="1"/>
          <p:nvPr/>
        </p:nvSpPr>
        <p:spPr>
          <a:xfrm>
            <a:off x="6716268" y="4032479"/>
            <a:ext cx="6245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10.7%</a:t>
            </a:r>
            <a:endParaRPr lang="en-US" sz="1300" dirty="0"/>
          </a:p>
        </p:txBody>
      </p:sp>
      <p:sp>
        <p:nvSpPr>
          <p:cNvPr id="162" name="Text 157"/>
          <p:cNvSpPr txBox="1"/>
          <p:nvPr/>
        </p:nvSpPr>
        <p:spPr>
          <a:xfrm>
            <a:off x="7845552" y="4032479"/>
            <a:ext cx="6245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13.6%</a:t>
            </a:r>
            <a:endParaRPr lang="en-US" sz="1300" dirty="0"/>
          </a:p>
        </p:txBody>
      </p:sp>
      <p:sp>
        <p:nvSpPr>
          <p:cNvPr id="163" name="Text 158"/>
          <p:cNvSpPr txBox="1"/>
          <p:nvPr/>
        </p:nvSpPr>
        <p:spPr>
          <a:xfrm>
            <a:off x="9117482" y="4032479"/>
            <a:ext cx="52943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8.8%</a:t>
            </a:r>
            <a:endParaRPr lang="en-US" sz="1300" dirty="0"/>
          </a:p>
        </p:txBody>
      </p:sp>
      <p:sp>
        <p:nvSpPr>
          <p:cNvPr id="164" name="Text 159"/>
          <p:cNvSpPr txBox="1"/>
          <p:nvPr/>
        </p:nvSpPr>
        <p:spPr>
          <a:xfrm>
            <a:off x="10586009" y="4032479"/>
            <a:ext cx="52943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2.9%</a:t>
            </a:r>
            <a:endParaRPr lang="en-US" sz="1300" dirty="0"/>
          </a:p>
        </p:txBody>
      </p:sp>
      <p:sp>
        <p:nvSpPr>
          <p:cNvPr id="165" name="Text 160"/>
          <p:cNvSpPr txBox="1"/>
          <p:nvPr/>
        </p:nvSpPr>
        <p:spPr>
          <a:xfrm>
            <a:off x="1390802" y="4547286"/>
            <a:ext cx="1510589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After Re-ranking</a:t>
            </a:r>
            <a:endParaRPr lang="en-US" sz="1300" dirty="0"/>
          </a:p>
        </p:txBody>
      </p:sp>
      <p:sp>
        <p:nvSpPr>
          <p:cNvPr id="166" name="Text 161"/>
          <p:cNvSpPr txBox="1"/>
          <p:nvPr/>
        </p:nvSpPr>
        <p:spPr>
          <a:xfrm>
            <a:off x="6716268" y="4547286"/>
            <a:ext cx="6245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11.5%</a:t>
            </a:r>
            <a:endParaRPr lang="en-US" sz="1300" dirty="0"/>
          </a:p>
        </p:txBody>
      </p:sp>
      <p:sp>
        <p:nvSpPr>
          <p:cNvPr id="167" name="Text 162"/>
          <p:cNvSpPr txBox="1"/>
          <p:nvPr/>
        </p:nvSpPr>
        <p:spPr>
          <a:xfrm>
            <a:off x="7845552" y="4547286"/>
            <a:ext cx="6245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15.6%</a:t>
            </a:r>
            <a:endParaRPr lang="en-US" sz="1300" dirty="0"/>
          </a:p>
        </p:txBody>
      </p:sp>
      <p:sp>
        <p:nvSpPr>
          <p:cNvPr id="168" name="Text 163"/>
          <p:cNvSpPr txBox="1"/>
          <p:nvPr/>
        </p:nvSpPr>
        <p:spPr>
          <a:xfrm>
            <a:off x="9117482" y="4547286"/>
            <a:ext cx="52943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9.7%</a:t>
            </a:r>
            <a:endParaRPr lang="en-US" sz="1300" dirty="0"/>
          </a:p>
        </p:txBody>
      </p:sp>
      <p:sp>
        <p:nvSpPr>
          <p:cNvPr id="169" name="Text 164"/>
          <p:cNvSpPr txBox="1"/>
          <p:nvPr/>
        </p:nvSpPr>
        <p:spPr>
          <a:xfrm>
            <a:off x="10586009" y="4547286"/>
            <a:ext cx="52943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3.0%</a:t>
            </a:r>
            <a:endParaRPr lang="en-US" sz="1300" dirty="0"/>
          </a:p>
        </p:txBody>
      </p:sp>
      <p:sp>
        <p:nvSpPr>
          <p:cNvPr id="170" name="Shape 165"/>
          <p:cNvSpPr/>
          <p:nvPr/>
        </p:nvSpPr>
        <p:spPr>
          <a:xfrm>
            <a:off x="3942893" y="3385083"/>
            <a:ext cx="1304849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71" name="Shape 166"/>
          <p:cNvSpPr/>
          <p:nvPr/>
        </p:nvSpPr>
        <p:spPr>
          <a:xfrm>
            <a:off x="3942893" y="3898976"/>
            <a:ext cx="1304849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72" name="Text 167"/>
          <p:cNvSpPr txBox="1"/>
          <p:nvPr/>
        </p:nvSpPr>
        <p:spPr>
          <a:xfrm>
            <a:off x="4328770" y="3518586"/>
            <a:ext cx="662026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DC2626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48.4%</a:t>
            </a:r>
            <a:endParaRPr lang="en-US" sz="1300" dirty="0"/>
          </a:p>
        </p:txBody>
      </p:sp>
      <p:sp>
        <p:nvSpPr>
          <p:cNvPr id="173" name="Text 168"/>
          <p:cNvSpPr txBox="1"/>
          <p:nvPr/>
        </p:nvSpPr>
        <p:spPr>
          <a:xfrm>
            <a:off x="4328770" y="4032479"/>
            <a:ext cx="662026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DC2626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49.2%</a:t>
            </a:r>
            <a:endParaRPr lang="en-US" sz="1300" dirty="0"/>
          </a:p>
        </p:txBody>
      </p:sp>
      <p:sp>
        <p:nvSpPr>
          <p:cNvPr id="174" name="Shape 169"/>
          <p:cNvSpPr/>
          <p:nvPr/>
        </p:nvSpPr>
        <p:spPr>
          <a:xfrm>
            <a:off x="3942893" y="4413783"/>
            <a:ext cx="1304849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75" name="Shape 170"/>
          <p:cNvSpPr/>
          <p:nvPr/>
        </p:nvSpPr>
        <p:spPr>
          <a:xfrm>
            <a:off x="5239512" y="4413783"/>
            <a:ext cx="1143000" cy="514807"/>
          </a:xfrm>
          <a:prstGeom prst="rect">
            <a:avLst/>
          </a:prstGeom>
          <a:noFill/>
          <a:ln w="25400">
            <a:solidFill>
              <a:srgbClr val="CBD5E1"/>
            </a:solidFill>
            <a:prstDash val="solid"/>
          </a:ln>
        </p:spPr>
      </p:sp>
      <p:sp>
        <p:nvSpPr>
          <p:cNvPr id="176" name="Text 171"/>
          <p:cNvSpPr txBox="1"/>
          <p:nvPr/>
        </p:nvSpPr>
        <p:spPr>
          <a:xfrm>
            <a:off x="4328770" y="4547286"/>
            <a:ext cx="662026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059669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41.6%</a:t>
            </a:r>
            <a:endParaRPr lang="en-US" sz="1300" dirty="0"/>
          </a:p>
        </p:txBody>
      </p:sp>
      <p:sp>
        <p:nvSpPr>
          <p:cNvPr id="177" name="Text 172"/>
          <p:cNvSpPr txBox="1"/>
          <p:nvPr/>
        </p:nvSpPr>
        <p:spPr>
          <a:xfrm>
            <a:off x="5545836" y="4547286"/>
            <a:ext cx="662026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059669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18.7%</a:t>
            </a:r>
            <a:endParaRPr lang="en-US" sz="13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" name="Text 2"/>
          <p:cNvSpPr txBox="1"/>
          <p:nvPr/>
        </p:nvSpPr>
        <p:spPr>
          <a:xfrm>
            <a:off x="838200" y="304800"/>
            <a:ext cx="7618095" cy="66738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Experiments</a:t>
            </a:r>
            <a:endParaRPr lang="en-US" sz="36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7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rcRect t="-530" b="-530"/>
          <a:stretch>
            <a:fillRect/>
          </a:stretch>
        </p:blipFill>
        <p:spPr>
          <a:xfrm>
            <a:off x="838505" y="1638605"/>
            <a:ext cx="247802" cy="286207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1238098" y="1543507"/>
            <a:ext cx="1858061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Dataset Details</a:t>
            </a:r>
            <a:endParaRPr lang="en-US" sz="1800" dirty="0"/>
          </a:p>
        </p:txBody>
      </p:sp>
      <p:sp>
        <p:nvSpPr>
          <p:cNvPr id="8" name="Text 5"/>
          <p:cNvSpPr txBox="1"/>
          <p:nvPr/>
        </p:nvSpPr>
        <p:spPr>
          <a:xfrm>
            <a:off x="1238098" y="1990649"/>
            <a:ext cx="1062533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Train &amp; Val:</a:t>
            </a:r>
            <a:endParaRPr lang="en-US" sz="1300" dirty="0"/>
          </a:p>
        </p:txBody>
      </p:sp>
      <p:sp>
        <p:nvSpPr>
          <p:cNvPr id="9" name="Text 6"/>
          <p:cNvSpPr txBox="1"/>
          <p:nvPr/>
        </p:nvSpPr>
        <p:spPr>
          <a:xfrm>
            <a:off x="4435754" y="1990649"/>
            <a:ext cx="1757477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7,396 labeled videos</a:t>
            </a:r>
            <a:endParaRPr lang="en-US" sz="1300" dirty="0"/>
          </a:p>
        </p:txBody>
      </p:sp>
      <p:sp>
        <p:nvSpPr>
          <p:cNvPr id="10" name="Text 7"/>
          <p:cNvSpPr txBox="1"/>
          <p:nvPr/>
        </p:nvSpPr>
        <p:spPr>
          <a:xfrm>
            <a:off x="1238098" y="2345436"/>
            <a:ext cx="1043330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Unlabeled:</a:t>
            </a:r>
            <a:endParaRPr lang="en-US" sz="1300" dirty="0"/>
          </a:p>
        </p:txBody>
      </p:sp>
      <p:sp>
        <p:nvSpPr>
          <p:cNvPr id="11" name="Text 8"/>
          <p:cNvSpPr txBox="1"/>
          <p:nvPr/>
        </p:nvSpPr>
        <p:spPr>
          <a:xfrm>
            <a:off x="4168775" y="2345690"/>
            <a:ext cx="202184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r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124,802 (20,000) videos</a:t>
            </a:r>
            <a:endParaRPr lang="en-US" sz="1300" dirty="0"/>
          </a:p>
        </p:txBody>
      </p:sp>
      <p:sp>
        <p:nvSpPr>
          <p:cNvPr id="12" name="Text 9"/>
          <p:cNvSpPr txBox="1"/>
          <p:nvPr/>
        </p:nvSpPr>
        <p:spPr>
          <a:xfrm>
            <a:off x="1238098" y="2700223"/>
            <a:ext cx="976579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Final Test:</a:t>
            </a:r>
            <a:endParaRPr lang="en-US" sz="1300" dirty="0"/>
          </a:p>
        </p:txBody>
      </p:sp>
      <p:sp>
        <p:nvSpPr>
          <p:cNvPr id="13" name="Text 10"/>
          <p:cNvSpPr txBox="1"/>
          <p:nvPr/>
        </p:nvSpPr>
        <p:spPr>
          <a:xfrm>
            <a:off x="4975250" y="2700223"/>
            <a:ext cx="121523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20,000 videos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1238098" y="3045866"/>
            <a:ext cx="4819802" cy="514807"/>
          </a:xfrm>
          <a:prstGeom prst="roundRect">
            <a:avLst>
              <a:gd name="adj" fmla="val 13157"/>
            </a:avLst>
          </a:prstGeom>
          <a:solidFill>
            <a:srgbClr val="EFF6FF"/>
          </a:solidFill>
        </p:spPr>
      </p:sp>
      <p:sp>
        <p:nvSpPr>
          <p:cNvPr id="15" name="Text 12"/>
          <p:cNvSpPr txBox="1"/>
          <p:nvPr/>
        </p:nvSpPr>
        <p:spPr>
          <a:xfrm>
            <a:off x="1352398" y="3169310"/>
            <a:ext cx="88148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Strategy:</a:t>
            </a:r>
            <a:endParaRPr lang="en-US" sz="1300" dirty="0"/>
          </a:p>
        </p:txBody>
      </p:sp>
      <p:sp>
        <p:nvSpPr>
          <p:cNvPr id="16" name="Text 13"/>
          <p:cNvSpPr txBox="1"/>
          <p:nvPr/>
        </p:nvSpPr>
        <p:spPr>
          <a:xfrm>
            <a:off x="2097634" y="3169310"/>
            <a:ext cx="362468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5-fold cross-validation with equal weighting</a:t>
            </a:r>
            <a:endParaRPr lang="en-US" sz="1300" dirty="0"/>
          </a:p>
        </p:txBody>
      </p:sp>
      <p:sp>
        <p:nvSpPr>
          <p:cNvPr id="17" name="Text 14"/>
          <p:cNvSpPr txBox="1"/>
          <p:nvPr/>
        </p:nvSpPr>
        <p:spPr>
          <a:xfrm>
            <a:off x="838505" y="3771900"/>
            <a:ext cx="1924812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Key Configurations</a:t>
            </a:r>
            <a:endParaRPr lang="en-US" sz="15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505" y="4200754"/>
            <a:ext cx="152705" cy="152705"/>
          </a:xfrm>
          <a:prstGeom prst="rect">
            <a:avLst/>
          </a:prstGeom>
        </p:spPr>
      </p:pic>
      <p:sp>
        <p:nvSpPr>
          <p:cNvPr id="19" name="Text 15"/>
          <p:cNvSpPr txBox="1"/>
          <p:nvPr/>
        </p:nvSpPr>
        <p:spPr>
          <a:xfrm>
            <a:off x="1067105" y="4162349"/>
            <a:ext cx="329641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Learning rate: 1e-3 → 1e-4 (cosine annealing)</a:t>
            </a:r>
            <a:endParaRPr lang="en-US" sz="1200" dirty="0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505" y="4505249"/>
            <a:ext cx="152705" cy="152705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1067105" y="4466844"/>
            <a:ext cx="249631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Batch size: 256, AdamW optimizer</a:t>
            </a:r>
            <a:endParaRPr lang="en-US" sz="1200" dirty="0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505" y="4809744"/>
            <a:ext cx="152705" cy="152705"/>
          </a:xfrm>
          <a:prstGeom prst="rect">
            <a:avLst/>
          </a:prstGeom>
        </p:spPr>
      </p:pic>
      <p:sp>
        <p:nvSpPr>
          <p:cNvPr id="23" name="Text 17"/>
          <p:cNvSpPr txBox="1"/>
          <p:nvPr/>
        </p:nvSpPr>
        <p:spPr>
          <a:xfrm>
            <a:off x="1067105" y="4772254"/>
            <a:ext cx="2867558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Training: ~10 epochs until convergence</a:t>
            </a:r>
            <a:endParaRPr lang="en-US" sz="120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505" y="5115154"/>
            <a:ext cx="152705" cy="152705"/>
          </a:xfrm>
          <a:prstGeom prst="rect">
            <a:avLst/>
          </a:prstGeom>
        </p:spPr>
      </p:pic>
      <p:sp>
        <p:nvSpPr>
          <p:cNvPr id="25" name="Text 18"/>
          <p:cNvSpPr txBox="1"/>
          <p:nvPr/>
        </p:nvSpPr>
        <p:spPr>
          <a:xfrm>
            <a:off x="1067105" y="5076749"/>
            <a:ext cx="2572207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Final ensemble: 15 distinct models</a:t>
            </a:r>
            <a:endParaRPr lang="en-US" sz="1200" dirty="0"/>
          </a:p>
        </p:txBody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62395" y="1638605"/>
            <a:ext cx="286207" cy="286207"/>
          </a:xfrm>
          <a:prstGeom prst="rect">
            <a:avLst/>
          </a:prstGeom>
        </p:spPr>
      </p:pic>
      <p:sp>
        <p:nvSpPr>
          <p:cNvPr id="27" name="Text 19"/>
          <p:cNvSpPr txBox="1"/>
          <p:nvPr/>
        </p:nvSpPr>
        <p:spPr>
          <a:xfrm>
            <a:off x="6801307" y="1543507"/>
            <a:ext cx="2705710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Ablation Study Results</a:t>
            </a:r>
            <a:endParaRPr lang="en-US" sz="1800" dirty="0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4"/>
          <a:srcRect t="-3" b="-3"/>
          <a:stretch>
            <a:fillRect/>
          </a:stretch>
        </p:blipFill>
        <p:spPr>
          <a:xfrm>
            <a:off x="6362395" y="2133295"/>
            <a:ext cx="5219395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" name="Text 2"/>
          <p:cNvSpPr txBox="1"/>
          <p:nvPr/>
        </p:nvSpPr>
        <p:spPr>
          <a:xfrm>
            <a:off x="838200" y="304800"/>
            <a:ext cx="7618095" cy="66738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Experiments</a:t>
            </a:r>
            <a:endParaRPr lang="en-US" sz="36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7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38505" y="1483995"/>
            <a:ext cx="228600" cy="2286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1181405" y="1427302"/>
            <a:ext cx="4381805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Single Modal Benchmark Comparison</a:t>
            </a:r>
            <a:endParaRPr lang="en-US" sz="1800" dirty="0"/>
          </a:p>
        </p:txBody>
      </p:sp>
      <p:sp>
        <p:nvSpPr>
          <p:cNvPr id="9" name="Text 6"/>
          <p:cNvSpPr txBox="1"/>
          <p:nvPr/>
        </p:nvSpPr>
        <p:spPr>
          <a:xfrm>
            <a:off x="1908353" y="2029054"/>
            <a:ext cx="14246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Visual Modality</a:t>
            </a:r>
            <a:endParaRPr lang="en-US" sz="1300" dirty="0"/>
          </a:p>
        </p:txBody>
      </p:sp>
      <p:sp>
        <p:nvSpPr>
          <p:cNvPr id="10" name="Text 7"/>
          <p:cNvSpPr txBox="1"/>
          <p:nvPr/>
        </p:nvSpPr>
        <p:spPr>
          <a:xfrm>
            <a:off x="5576011" y="2029054"/>
            <a:ext cx="1405433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Audio Modality</a:t>
            </a:r>
            <a:endParaRPr lang="en-US" sz="1300" dirty="0"/>
          </a:p>
        </p:txBody>
      </p:sp>
      <p:sp>
        <p:nvSpPr>
          <p:cNvPr id="11" name="Text 8"/>
          <p:cNvSpPr txBox="1"/>
          <p:nvPr/>
        </p:nvSpPr>
        <p:spPr>
          <a:xfrm>
            <a:off x="9302191" y="2029054"/>
            <a:ext cx="1262786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Text Modality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847649" y="2371954"/>
            <a:ext cx="1657807" cy="476402"/>
          </a:xfrm>
          <a:prstGeom prst="rect">
            <a:avLst/>
          </a:prstGeom>
          <a:solidFill>
            <a:srgbClr val="1E3A8A"/>
          </a:solidFill>
          <a:ln w="25400">
            <a:solidFill>
              <a:srgbClr val="1E3A8A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4505249" y="2371954"/>
            <a:ext cx="2038198" cy="476402"/>
          </a:xfrm>
          <a:prstGeom prst="rect">
            <a:avLst/>
          </a:prstGeom>
          <a:solidFill>
            <a:srgbClr val="1E3A8A"/>
          </a:solidFill>
          <a:ln w="25400">
            <a:solidFill>
              <a:srgbClr val="1E3A8A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8162849" y="2371954"/>
            <a:ext cx="1990649" cy="476402"/>
          </a:xfrm>
          <a:prstGeom prst="rect">
            <a:avLst/>
          </a:prstGeom>
          <a:solidFill>
            <a:srgbClr val="1E3A8A"/>
          </a:solidFill>
          <a:ln w="25400">
            <a:solidFill>
              <a:srgbClr val="1E3A8A"/>
            </a:solidFill>
            <a:prstDash val="solid"/>
          </a:ln>
        </p:spPr>
      </p:sp>
      <p:sp>
        <p:nvSpPr>
          <p:cNvPr id="15" name="Text 12"/>
          <p:cNvSpPr txBox="1"/>
          <p:nvPr/>
        </p:nvSpPr>
        <p:spPr>
          <a:xfrm>
            <a:off x="972007" y="2495398"/>
            <a:ext cx="685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Method</a:t>
            </a:r>
            <a:endParaRPr lang="en-US" sz="1200" dirty="0"/>
          </a:p>
        </p:txBody>
      </p:sp>
      <p:sp>
        <p:nvSpPr>
          <p:cNvPr id="16" name="Text 13"/>
          <p:cNvSpPr txBox="1"/>
          <p:nvPr/>
        </p:nvSpPr>
        <p:spPr>
          <a:xfrm>
            <a:off x="4629607" y="2495398"/>
            <a:ext cx="685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Method</a:t>
            </a:r>
            <a:endParaRPr lang="en-US" sz="1200" dirty="0"/>
          </a:p>
        </p:txBody>
      </p:sp>
      <p:sp>
        <p:nvSpPr>
          <p:cNvPr id="17" name="Text 14"/>
          <p:cNvSpPr txBox="1"/>
          <p:nvPr/>
        </p:nvSpPr>
        <p:spPr>
          <a:xfrm>
            <a:off x="8287207" y="2495398"/>
            <a:ext cx="685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Method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2502713" y="2371954"/>
            <a:ext cx="1762049" cy="476402"/>
          </a:xfrm>
          <a:prstGeom prst="rect">
            <a:avLst/>
          </a:prstGeom>
          <a:solidFill>
            <a:srgbClr val="1E3A8A"/>
          </a:solidFill>
          <a:ln w="25400">
            <a:solidFill>
              <a:srgbClr val="1E3A8A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6541618" y="2371954"/>
            <a:ext cx="1380744" cy="476402"/>
          </a:xfrm>
          <a:prstGeom prst="rect">
            <a:avLst/>
          </a:prstGeom>
          <a:solidFill>
            <a:srgbClr val="1E3A8A"/>
          </a:solidFill>
          <a:ln w="25400">
            <a:solidFill>
              <a:srgbClr val="1E3A8A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10151669" y="2371954"/>
            <a:ext cx="1429207" cy="476402"/>
          </a:xfrm>
          <a:prstGeom prst="rect">
            <a:avLst/>
          </a:prstGeom>
          <a:solidFill>
            <a:srgbClr val="1E3A8A"/>
          </a:solidFill>
          <a:ln w="25400">
            <a:solidFill>
              <a:srgbClr val="1E3A8A"/>
            </a:solidFill>
            <a:prstDash val="solid"/>
          </a:ln>
        </p:spPr>
      </p:sp>
      <p:sp>
        <p:nvSpPr>
          <p:cNvPr id="21" name="Text 18"/>
          <p:cNvSpPr txBox="1"/>
          <p:nvPr/>
        </p:nvSpPr>
        <p:spPr>
          <a:xfrm>
            <a:off x="2626157" y="2495398"/>
            <a:ext cx="77175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F1-Score</a:t>
            </a:r>
            <a:endParaRPr lang="en-US" sz="1200" dirty="0"/>
          </a:p>
        </p:txBody>
      </p:sp>
      <p:sp>
        <p:nvSpPr>
          <p:cNvPr id="22" name="Text 19"/>
          <p:cNvSpPr txBox="1"/>
          <p:nvPr/>
        </p:nvSpPr>
        <p:spPr>
          <a:xfrm>
            <a:off x="6665976" y="2495398"/>
            <a:ext cx="77175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F1-Score</a:t>
            </a:r>
            <a:endParaRPr lang="en-US" sz="1200" dirty="0"/>
          </a:p>
        </p:txBody>
      </p:sp>
      <p:sp>
        <p:nvSpPr>
          <p:cNvPr id="23" name="Text 20"/>
          <p:cNvSpPr txBox="1"/>
          <p:nvPr/>
        </p:nvSpPr>
        <p:spPr>
          <a:xfrm>
            <a:off x="10275113" y="2495398"/>
            <a:ext cx="77175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F1-Score</a:t>
            </a:r>
            <a:endParaRPr lang="en-US" sz="1200" dirty="0"/>
          </a:p>
        </p:txBody>
      </p:sp>
      <p:sp>
        <p:nvSpPr>
          <p:cNvPr id="24" name="Shape 21"/>
          <p:cNvSpPr/>
          <p:nvPr/>
        </p:nvSpPr>
        <p:spPr>
          <a:xfrm>
            <a:off x="847649" y="2848356"/>
            <a:ext cx="1657807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847649" y="3286354"/>
            <a:ext cx="1657807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847649" y="3724351"/>
            <a:ext cx="1657807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27" name="Shape 24"/>
          <p:cNvSpPr/>
          <p:nvPr/>
        </p:nvSpPr>
        <p:spPr>
          <a:xfrm>
            <a:off x="4505249" y="2848356"/>
            <a:ext cx="2038198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28" name="Shape 25"/>
          <p:cNvSpPr/>
          <p:nvPr/>
        </p:nvSpPr>
        <p:spPr>
          <a:xfrm>
            <a:off x="4505249" y="3286354"/>
            <a:ext cx="2038198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4505249" y="3724351"/>
            <a:ext cx="2038198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8162849" y="2848356"/>
            <a:ext cx="1990649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8162849" y="3286354"/>
            <a:ext cx="1990649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32" name="Shape 29"/>
          <p:cNvSpPr/>
          <p:nvPr/>
        </p:nvSpPr>
        <p:spPr>
          <a:xfrm>
            <a:off x="8162849" y="3724351"/>
            <a:ext cx="1990649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33" name="Text 30"/>
          <p:cNvSpPr txBox="1"/>
          <p:nvPr/>
        </p:nvSpPr>
        <p:spPr>
          <a:xfrm>
            <a:off x="972007" y="2952598"/>
            <a:ext cx="70500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CLIP-ViT</a:t>
            </a:r>
            <a:endParaRPr lang="en-US" sz="1200" dirty="0"/>
          </a:p>
        </p:txBody>
      </p:sp>
      <p:sp>
        <p:nvSpPr>
          <p:cNvPr id="34" name="Text 31"/>
          <p:cNvSpPr txBox="1"/>
          <p:nvPr/>
        </p:nvSpPr>
        <p:spPr>
          <a:xfrm>
            <a:off x="972007" y="3390595"/>
            <a:ext cx="676656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InternVL</a:t>
            </a:r>
            <a:endParaRPr lang="en-US" sz="1200" dirty="0"/>
          </a:p>
        </p:txBody>
      </p:sp>
      <p:sp>
        <p:nvSpPr>
          <p:cNvPr id="35" name="Text 32"/>
          <p:cNvSpPr txBox="1"/>
          <p:nvPr/>
        </p:nvSpPr>
        <p:spPr>
          <a:xfrm>
            <a:off x="972007" y="3829507"/>
            <a:ext cx="715061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dirty="0"/>
              <a:t>DINO V2</a:t>
            </a:r>
            <a:endParaRPr lang="en-US" sz="1200" dirty="0"/>
          </a:p>
        </p:txBody>
      </p:sp>
      <p:sp>
        <p:nvSpPr>
          <p:cNvPr id="36" name="Text 33"/>
          <p:cNvSpPr txBox="1"/>
          <p:nvPr/>
        </p:nvSpPr>
        <p:spPr>
          <a:xfrm>
            <a:off x="4629607" y="2952598"/>
            <a:ext cx="10671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CHN-HuBERT</a:t>
            </a:r>
            <a:endParaRPr lang="en-US" sz="1200" dirty="0"/>
          </a:p>
        </p:txBody>
      </p:sp>
      <p:sp>
        <p:nvSpPr>
          <p:cNvPr id="37" name="Text 34"/>
          <p:cNvSpPr txBox="1"/>
          <p:nvPr/>
        </p:nvSpPr>
        <p:spPr>
          <a:xfrm>
            <a:off x="4629607" y="3390595"/>
            <a:ext cx="107716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Qwen2-Audio</a:t>
            </a:r>
            <a:endParaRPr lang="en-US" sz="1200" dirty="0"/>
          </a:p>
        </p:txBody>
      </p:sp>
      <p:sp>
        <p:nvSpPr>
          <p:cNvPr id="38" name="Text 35"/>
          <p:cNvSpPr txBox="1"/>
          <p:nvPr/>
        </p:nvSpPr>
        <p:spPr>
          <a:xfrm>
            <a:off x="4629607" y="3829507"/>
            <a:ext cx="1200607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CHN-Wav2Vec2</a:t>
            </a:r>
            <a:endParaRPr lang="en-US" sz="1200" dirty="0"/>
          </a:p>
        </p:txBody>
      </p:sp>
      <p:sp>
        <p:nvSpPr>
          <p:cNvPr id="39" name="Text 36"/>
          <p:cNvSpPr txBox="1"/>
          <p:nvPr/>
        </p:nvSpPr>
        <p:spPr>
          <a:xfrm>
            <a:off x="8287207" y="2952598"/>
            <a:ext cx="87691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Baichuan2</a:t>
            </a:r>
            <a:endParaRPr lang="en-US" sz="1200" dirty="0"/>
          </a:p>
        </p:txBody>
      </p:sp>
      <p:sp>
        <p:nvSpPr>
          <p:cNvPr id="40" name="Text 37"/>
          <p:cNvSpPr txBox="1"/>
          <p:nvPr/>
        </p:nvSpPr>
        <p:spPr>
          <a:xfrm>
            <a:off x="8287207" y="3390595"/>
            <a:ext cx="64831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BLOOM</a:t>
            </a:r>
            <a:endParaRPr lang="en-US" sz="1200" dirty="0"/>
          </a:p>
        </p:txBody>
      </p:sp>
      <p:sp>
        <p:nvSpPr>
          <p:cNvPr id="41" name="Text 38"/>
          <p:cNvSpPr txBox="1"/>
          <p:nvPr/>
        </p:nvSpPr>
        <p:spPr>
          <a:xfrm>
            <a:off x="8287207" y="3829507"/>
            <a:ext cx="112471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CHN-RoBERTa</a:t>
            </a:r>
            <a:endParaRPr lang="en-US" sz="1200" dirty="0"/>
          </a:p>
        </p:txBody>
      </p:sp>
      <p:sp>
        <p:nvSpPr>
          <p:cNvPr id="42" name="Shape 39"/>
          <p:cNvSpPr/>
          <p:nvPr/>
        </p:nvSpPr>
        <p:spPr>
          <a:xfrm>
            <a:off x="2502713" y="2848356"/>
            <a:ext cx="1762049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43" name="Shape 40"/>
          <p:cNvSpPr/>
          <p:nvPr/>
        </p:nvSpPr>
        <p:spPr>
          <a:xfrm>
            <a:off x="2502713" y="3286354"/>
            <a:ext cx="1762049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44" name="Shape 41"/>
          <p:cNvSpPr/>
          <p:nvPr/>
        </p:nvSpPr>
        <p:spPr>
          <a:xfrm>
            <a:off x="2502713" y="3724351"/>
            <a:ext cx="1762049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45" name="Shape 42"/>
          <p:cNvSpPr/>
          <p:nvPr/>
        </p:nvSpPr>
        <p:spPr>
          <a:xfrm>
            <a:off x="6541618" y="2848356"/>
            <a:ext cx="1380744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2" name="Shape 43"/>
          <p:cNvSpPr/>
          <p:nvPr/>
        </p:nvSpPr>
        <p:spPr>
          <a:xfrm>
            <a:off x="6541618" y="3286354"/>
            <a:ext cx="1380744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3" name="Shape 44"/>
          <p:cNvSpPr/>
          <p:nvPr/>
        </p:nvSpPr>
        <p:spPr>
          <a:xfrm>
            <a:off x="6541618" y="3724351"/>
            <a:ext cx="1380744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48" name="Shape 45"/>
          <p:cNvSpPr/>
          <p:nvPr/>
        </p:nvSpPr>
        <p:spPr>
          <a:xfrm>
            <a:off x="10151669" y="2848356"/>
            <a:ext cx="1429207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49" name="Shape 46"/>
          <p:cNvSpPr/>
          <p:nvPr/>
        </p:nvSpPr>
        <p:spPr>
          <a:xfrm>
            <a:off x="10151669" y="3286354"/>
            <a:ext cx="1429207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50" name="Shape 47"/>
          <p:cNvSpPr/>
          <p:nvPr/>
        </p:nvSpPr>
        <p:spPr>
          <a:xfrm>
            <a:off x="10151669" y="3724351"/>
            <a:ext cx="1429207" cy="437998"/>
          </a:xfrm>
          <a:prstGeom prst="rect">
            <a:avLst/>
          </a:prstGeom>
          <a:solidFill>
            <a:srgbClr val="F9FAFB"/>
          </a:solidFill>
          <a:ln w="25400">
            <a:solidFill>
              <a:srgbClr val="E5E7EB"/>
            </a:solidFill>
            <a:prstDash val="solid"/>
          </a:ln>
        </p:spPr>
      </p:sp>
      <p:sp>
        <p:nvSpPr>
          <p:cNvPr id="51" name="Text 48"/>
          <p:cNvSpPr txBox="1"/>
          <p:nvPr/>
        </p:nvSpPr>
        <p:spPr>
          <a:xfrm>
            <a:off x="3220517" y="2952598"/>
            <a:ext cx="43891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b="1" dirty="0">
                <a:solidFill>
                  <a:srgbClr val="16A3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0.67</a:t>
            </a:r>
            <a:endParaRPr lang="en-US" sz="1200" dirty="0"/>
          </a:p>
        </p:txBody>
      </p:sp>
      <p:sp>
        <p:nvSpPr>
          <p:cNvPr id="52" name="Text 49"/>
          <p:cNvSpPr txBox="1"/>
          <p:nvPr/>
        </p:nvSpPr>
        <p:spPr>
          <a:xfrm>
            <a:off x="3232404" y="3390595"/>
            <a:ext cx="41971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0.62</a:t>
            </a:r>
            <a:endParaRPr lang="en-US" sz="1200" dirty="0"/>
          </a:p>
        </p:txBody>
      </p:sp>
      <p:sp>
        <p:nvSpPr>
          <p:cNvPr id="53" name="Text 50"/>
          <p:cNvSpPr txBox="1"/>
          <p:nvPr/>
        </p:nvSpPr>
        <p:spPr>
          <a:xfrm>
            <a:off x="3232404" y="3829507"/>
            <a:ext cx="41971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0.59</a:t>
            </a:r>
            <a:endParaRPr lang="en-US" sz="1200" dirty="0"/>
          </a:p>
        </p:txBody>
      </p:sp>
      <p:sp>
        <p:nvSpPr>
          <p:cNvPr id="54" name="Text 51"/>
          <p:cNvSpPr txBox="1"/>
          <p:nvPr/>
        </p:nvSpPr>
        <p:spPr>
          <a:xfrm>
            <a:off x="7068312" y="2952598"/>
            <a:ext cx="43891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b="1" dirty="0">
                <a:solidFill>
                  <a:srgbClr val="16A3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0.75</a:t>
            </a:r>
            <a:endParaRPr lang="en-US" sz="1200" dirty="0"/>
          </a:p>
        </p:txBody>
      </p:sp>
      <p:sp>
        <p:nvSpPr>
          <p:cNvPr id="55" name="Text 52"/>
          <p:cNvSpPr txBox="1"/>
          <p:nvPr/>
        </p:nvSpPr>
        <p:spPr>
          <a:xfrm>
            <a:off x="7080199" y="3390595"/>
            <a:ext cx="41971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0.68</a:t>
            </a:r>
            <a:endParaRPr lang="en-US" sz="1200" dirty="0"/>
          </a:p>
        </p:txBody>
      </p:sp>
      <p:sp>
        <p:nvSpPr>
          <p:cNvPr id="56" name="Text 53"/>
          <p:cNvSpPr txBox="1"/>
          <p:nvPr/>
        </p:nvSpPr>
        <p:spPr>
          <a:xfrm>
            <a:off x="7080199" y="3829507"/>
            <a:ext cx="41971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0.67</a:t>
            </a:r>
            <a:endParaRPr lang="en-US" sz="1200" dirty="0"/>
          </a:p>
        </p:txBody>
      </p:sp>
      <p:sp>
        <p:nvSpPr>
          <p:cNvPr id="57" name="Text 54"/>
          <p:cNvSpPr txBox="1"/>
          <p:nvPr/>
        </p:nvSpPr>
        <p:spPr>
          <a:xfrm>
            <a:off x="10702138" y="2952598"/>
            <a:ext cx="438912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b="1" dirty="0">
                <a:solidFill>
                  <a:srgbClr val="16A34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0.56</a:t>
            </a:r>
            <a:endParaRPr lang="en-US" sz="1200" dirty="0"/>
          </a:p>
        </p:txBody>
      </p:sp>
      <p:sp>
        <p:nvSpPr>
          <p:cNvPr id="58" name="Text 55"/>
          <p:cNvSpPr txBox="1"/>
          <p:nvPr/>
        </p:nvSpPr>
        <p:spPr>
          <a:xfrm>
            <a:off x="10714025" y="3390595"/>
            <a:ext cx="41971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0.53</a:t>
            </a:r>
            <a:endParaRPr lang="en-US" sz="1200" dirty="0"/>
          </a:p>
        </p:txBody>
      </p:sp>
      <p:sp>
        <p:nvSpPr>
          <p:cNvPr id="59" name="Text 56"/>
          <p:cNvSpPr txBox="1"/>
          <p:nvPr/>
        </p:nvSpPr>
        <p:spPr>
          <a:xfrm>
            <a:off x="10714025" y="3829507"/>
            <a:ext cx="41971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0.53</a:t>
            </a:r>
            <a:endParaRPr lang="en-US" sz="1200" dirty="0"/>
          </a:p>
        </p:txBody>
      </p:sp>
      <p:sp>
        <p:nvSpPr>
          <p:cNvPr id="4" name="Text 5"/>
          <p:cNvSpPr txBox="1"/>
          <p:nvPr/>
        </p:nvSpPr>
        <p:spPr>
          <a:xfrm>
            <a:off x="972185" y="4528820"/>
            <a:ext cx="8230870" cy="145796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A stronger global generalization capability is more advantageous</a:t>
            </a:r>
            <a:endParaRPr lang="en-US" sz="18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Pre-training aligned with the target field is highly important</a:t>
            </a:r>
            <a:endParaRPr lang="en-US" altLang="zh-CN" sz="18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Difference in text modality is not significant</a:t>
            </a:r>
            <a:endParaRPr lang="en-US" altLang="zh-CN" sz="18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" name="Text 2"/>
          <p:cNvSpPr txBox="1"/>
          <p:nvPr/>
        </p:nvSpPr>
        <p:spPr>
          <a:xfrm>
            <a:off x="838200" y="304800"/>
            <a:ext cx="7618095" cy="66738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Experiments</a:t>
            </a:r>
            <a:endParaRPr lang="en-US" sz="36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7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38505" y="1483995"/>
            <a:ext cx="228600" cy="2286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1181405" y="1427302"/>
            <a:ext cx="4381805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Feature Visualization</a:t>
            </a:r>
            <a:endParaRPr 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9323" b="7176"/>
          <a:stretch>
            <a:fillRect/>
          </a:stretch>
        </p:blipFill>
        <p:spPr>
          <a:xfrm>
            <a:off x="249555" y="1983740"/>
            <a:ext cx="3968115" cy="29298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401" b="7351"/>
          <a:stretch>
            <a:fillRect/>
          </a:stretch>
        </p:blipFill>
        <p:spPr>
          <a:xfrm>
            <a:off x="4217670" y="1944370"/>
            <a:ext cx="3946525" cy="296926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875" b="9491"/>
          <a:stretch>
            <a:fillRect/>
          </a:stretch>
        </p:blipFill>
        <p:spPr>
          <a:xfrm>
            <a:off x="8249920" y="2146300"/>
            <a:ext cx="3723005" cy="2767330"/>
          </a:xfrm>
          <a:prstGeom prst="rect">
            <a:avLst/>
          </a:prstGeom>
        </p:spPr>
      </p:pic>
      <p:pic>
        <p:nvPicPr>
          <p:cNvPr id="62" name="Image 6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-80" r="-80"/>
          <a:stretch>
            <a:fillRect/>
          </a:stretch>
        </p:blipFill>
        <p:spPr>
          <a:xfrm>
            <a:off x="5610606" y="5237798"/>
            <a:ext cx="286207" cy="228600"/>
          </a:xfrm>
          <a:prstGeom prst="rect">
            <a:avLst/>
          </a:prstGeom>
        </p:spPr>
      </p:pic>
      <p:sp>
        <p:nvSpPr>
          <p:cNvPr id="63" name="Text 31"/>
          <p:cNvSpPr txBox="1"/>
          <p:nvPr>
            <p:custDataLst>
              <p:tags r:id="rId9"/>
            </p:custDataLst>
          </p:nvPr>
        </p:nvSpPr>
        <p:spPr>
          <a:xfrm>
            <a:off x="5990996" y="5185220"/>
            <a:ext cx="819302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Audio</a:t>
            </a:r>
            <a:endParaRPr lang="en-US" sz="1800" dirty="0"/>
          </a:p>
        </p:txBody>
      </p:sp>
      <p:pic>
        <p:nvPicPr>
          <p:cNvPr id="64" name="Image 5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t="-44" b="-44"/>
          <a:stretch>
            <a:fillRect/>
          </a:stretch>
        </p:blipFill>
        <p:spPr>
          <a:xfrm>
            <a:off x="1462151" y="5237798"/>
            <a:ext cx="256946" cy="228600"/>
          </a:xfrm>
          <a:prstGeom prst="rect">
            <a:avLst/>
          </a:prstGeom>
        </p:spPr>
      </p:pic>
      <p:sp>
        <p:nvSpPr>
          <p:cNvPr id="65" name="Text 26"/>
          <p:cNvSpPr txBox="1"/>
          <p:nvPr>
            <p:custDataLst>
              <p:tags r:id="rId12"/>
            </p:custDataLst>
          </p:nvPr>
        </p:nvSpPr>
        <p:spPr>
          <a:xfrm>
            <a:off x="1814195" y="5185220"/>
            <a:ext cx="838505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Visual</a:t>
            </a:r>
            <a:endParaRPr lang="en-US" sz="1800" dirty="0"/>
          </a:p>
        </p:txBody>
      </p:sp>
      <p:sp>
        <p:nvSpPr>
          <p:cNvPr id="66" name="Text 32"/>
          <p:cNvSpPr txBox="1"/>
          <p:nvPr>
            <p:custDataLst>
              <p:tags r:id="rId13"/>
            </p:custDataLst>
          </p:nvPr>
        </p:nvSpPr>
        <p:spPr>
          <a:xfrm>
            <a:off x="10039807" y="5185220"/>
            <a:ext cx="638251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Text</a:t>
            </a:r>
            <a:endParaRPr lang="en-US" sz="1800" dirty="0"/>
          </a:p>
        </p:txBody>
      </p:sp>
      <p:pic>
        <p:nvPicPr>
          <p:cNvPr id="67" name="Image 7" descr="preencoded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l="-57" r="-57"/>
          <a:stretch>
            <a:fillRect/>
          </a:stretch>
        </p:blipFill>
        <p:spPr>
          <a:xfrm>
            <a:off x="9744456" y="5237798"/>
            <a:ext cx="200254" cy="228600"/>
          </a:xfrm>
          <a:prstGeom prst="rect">
            <a:avLst/>
          </a:prstGeom>
        </p:spPr>
      </p:pic>
      <p:sp>
        <p:nvSpPr>
          <p:cNvPr id="68" name="Text 28"/>
          <p:cNvSpPr txBox="1"/>
          <p:nvPr/>
        </p:nvSpPr>
        <p:spPr>
          <a:xfrm>
            <a:off x="1066800" y="5675630"/>
            <a:ext cx="2113915" cy="3340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800" b="1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F1 Score: 0.67</a:t>
            </a:r>
            <a:endParaRPr lang="en-US" sz="1800" dirty="0"/>
          </a:p>
        </p:txBody>
      </p:sp>
      <p:sp>
        <p:nvSpPr>
          <p:cNvPr id="69" name="Text 28"/>
          <p:cNvSpPr txBox="1"/>
          <p:nvPr/>
        </p:nvSpPr>
        <p:spPr>
          <a:xfrm>
            <a:off x="5133975" y="5675630"/>
            <a:ext cx="2113915" cy="3340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800" b="1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F1 Score: 0.75</a:t>
            </a:r>
            <a:endParaRPr lang="en-US" sz="1800" dirty="0"/>
          </a:p>
        </p:txBody>
      </p:sp>
      <p:sp>
        <p:nvSpPr>
          <p:cNvPr id="70" name="Text 28"/>
          <p:cNvSpPr txBox="1"/>
          <p:nvPr/>
        </p:nvSpPr>
        <p:spPr>
          <a:xfrm>
            <a:off x="9054465" y="5675630"/>
            <a:ext cx="2113915" cy="3340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800" b="1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F1 Score: 0.56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" name="Text 2"/>
          <p:cNvSpPr txBox="1"/>
          <p:nvPr/>
        </p:nvSpPr>
        <p:spPr>
          <a:xfrm>
            <a:off x="838200" y="304800"/>
            <a:ext cx="7618095" cy="66738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Conclusion</a:t>
            </a:r>
            <a:endParaRPr lang="en-US" sz="36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7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  <p:sp>
        <p:nvSpPr>
          <p:cNvPr id="19" name="Shape 16"/>
          <p:cNvSpPr/>
          <p:nvPr/>
        </p:nvSpPr>
        <p:spPr>
          <a:xfrm>
            <a:off x="838505" y="1413967"/>
            <a:ext cx="10744200" cy="1676095"/>
          </a:xfrm>
          <a:prstGeom prst="roundRect">
            <a:avLst>
              <a:gd name="adj" fmla="val 4960"/>
            </a:avLst>
          </a:prstGeom>
          <a:solidFill>
            <a:srgbClr val="EFF6FF"/>
          </a:solidFill>
          <a:ln w="50800">
            <a:solidFill>
              <a:srgbClr val="1D4ED8"/>
            </a:solidFill>
            <a:prstDash val="solid"/>
          </a:ln>
        </p:spPr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 r:embed="rId1"/>
          <a:srcRect l="-44" r="-44"/>
          <a:stretch>
            <a:fillRect/>
          </a:stretch>
        </p:blipFill>
        <p:spPr>
          <a:xfrm>
            <a:off x="4658868" y="1765783"/>
            <a:ext cx="514807" cy="457200"/>
          </a:xfrm>
          <a:prstGeom prst="rect">
            <a:avLst/>
          </a:prstGeom>
        </p:spPr>
      </p:pic>
      <p:sp>
        <p:nvSpPr>
          <p:cNvPr id="22" name="Text 18"/>
          <p:cNvSpPr txBox="1"/>
          <p:nvPr/>
        </p:nvSpPr>
        <p:spPr>
          <a:xfrm>
            <a:off x="4219956" y="2261387"/>
            <a:ext cx="1614830" cy="4197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2200" b="1" dirty="0">
                <a:solidFill>
                  <a:srgbClr val="1E3A8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2nd Place</a:t>
            </a:r>
            <a:endParaRPr lang="en-US" sz="2200" dirty="0"/>
          </a:p>
        </p:txBody>
      </p:sp>
      <p:sp>
        <p:nvSpPr>
          <p:cNvPr id="23" name="Text 19"/>
          <p:cNvSpPr txBox="1"/>
          <p:nvPr/>
        </p:nvSpPr>
        <p:spPr>
          <a:xfrm>
            <a:off x="4091026" y="2651836"/>
            <a:ext cx="178673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MER2025-SEMI Track</a:t>
            </a:r>
            <a:endParaRPr lang="en-US" sz="1300" dirty="0"/>
          </a:p>
        </p:txBody>
      </p:sp>
      <p:sp>
        <p:nvSpPr>
          <p:cNvPr id="24" name="Shape 20"/>
          <p:cNvSpPr/>
          <p:nvPr/>
        </p:nvSpPr>
        <p:spPr>
          <a:xfrm>
            <a:off x="6046013" y="1880083"/>
            <a:ext cx="38405" cy="914400"/>
          </a:xfrm>
          <a:prstGeom prst="rect">
            <a:avLst/>
          </a:prstGeom>
          <a:solidFill>
            <a:srgbClr val="93C5FD"/>
          </a:solidFill>
        </p:spPr>
      </p:sp>
      <p:sp>
        <p:nvSpPr>
          <p:cNvPr id="25" name="Text 21"/>
          <p:cNvSpPr txBox="1"/>
          <p:nvPr/>
        </p:nvSpPr>
        <p:spPr>
          <a:xfrm>
            <a:off x="6388913" y="1784985"/>
            <a:ext cx="2371954" cy="829361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4500" b="1" dirty="0">
                <a:solidFill>
                  <a:srgbClr val="1E3A8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0.8772</a:t>
            </a:r>
            <a:endParaRPr lang="en-US" sz="4500" dirty="0"/>
          </a:p>
        </p:txBody>
      </p:sp>
      <p:sp>
        <p:nvSpPr>
          <p:cNvPr id="26" name="Text 22"/>
          <p:cNvSpPr txBox="1"/>
          <p:nvPr/>
        </p:nvSpPr>
        <p:spPr>
          <a:xfrm>
            <a:off x="6954012" y="2479929"/>
            <a:ext cx="962863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500" b="1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F1-Score</a:t>
            </a:r>
            <a:endParaRPr lang="en-US" sz="1500" dirty="0"/>
          </a:p>
        </p:txBody>
      </p:sp>
      <p:sp>
        <p:nvSpPr>
          <p:cNvPr id="3" name="文本框 2"/>
          <p:cNvSpPr txBox="1"/>
          <p:nvPr/>
        </p:nvSpPr>
        <p:spPr>
          <a:xfrm>
            <a:off x="3881755" y="347535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https://github.com/zhuyjan/MER2025-MRAC25</a:t>
            </a:r>
            <a:endParaRPr lang="en-US" altLang="zh-CN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505" y="3533140"/>
            <a:ext cx="286207" cy="286207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1276350" y="3514090"/>
            <a:ext cx="2689225" cy="3340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Open-source Repository</a:t>
            </a:r>
            <a:endParaRPr lang="en-US" sz="18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12" name="Text 5"/>
          <p:cNvSpPr txBox="1"/>
          <p:nvPr/>
        </p:nvSpPr>
        <p:spPr>
          <a:xfrm>
            <a:off x="1276502" y="4122115"/>
            <a:ext cx="2115007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Future Directions</a:t>
            </a:r>
            <a:endParaRPr lang="en-US" sz="1800" dirty="0"/>
          </a:p>
        </p:txBody>
      </p:sp>
      <p:sp>
        <p:nvSpPr>
          <p:cNvPr id="17" name="Text 14"/>
          <p:cNvSpPr txBox="1"/>
          <p:nvPr/>
        </p:nvSpPr>
        <p:spPr>
          <a:xfrm>
            <a:off x="1543507" y="4956048"/>
            <a:ext cx="7592263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Improve generalization capabilities across diverse datasets and emotion taxonomies</a:t>
            </a:r>
            <a:endParaRPr lang="en-US" sz="1500" dirty="0"/>
          </a:p>
        </p:txBody>
      </p:sp>
      <p:sp>
        <p:nvSpPr>
          <p:cNvPr id="18" name="Text 15"/>
          <p:cNvSpPr txBox="1"/>
          <p:nvPr/>
        </p:nvSpPr>
        <p:spPr>
          <a:xfrm>
            <a:off x="1543507" y="5341925"/>
            <a:ext cx="6572707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Investigate real-time deployment strategies for practical HCI applications</a:t>
            </a:r>
            <a:endParaRPr lang="en-US" sz="1500" dirty="0"/>
          </a:p>
        </p:txBody>
      </p:sp>
      <p:sp>
        <p:nvSpPr>
          <p:cNvPr id="21" name="Text 17"/>
          <p:cNvSpPr txBox="1"/>
          <p:nvPr/>
        </p:nvSpPr>
        <p:spPr>
          <a:xfrm>
            <a:off x="1543507" y="4570171"/>
            <a:ext cx="8258861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Explore additional modalities and expert architectures to further enhance MoE performance</a:t>
            </a:r>
            <a:endParaRPr lang="en-US" sz="1500" dirty="0"/>
          </a:p>
        </p:txBody>
      </p:sp>
      <p:pic>
        <p:nvPicPr>
          <p:cNvPr id="27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505" y="4180027"/>
            <a:ext cx="286207" cy="286207"/>
          </a:xfrm>
          <a:prstGeom prst="rect">
            <a:avLst/>
          </a:prstGeom>
        </p:spPr>
      </p:pic>
      <p:sp>
        <p:nvSpPr>
          <p:cNvPr id="28" name="Text 23"/>
          <p:cNvSpPr txBox="1"/>
          <p:nvPr/>
        </p:nvSpPr>
        <p:spPr>
          <a:xfrm>
            <a:off x="1276502" y="4570171"/>
            <a:ext cx="333756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b="1" dirty="0">
                <a:solidFill>
                  <a:srgbClr val="7C3AED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→</a:t>
            </a:r>
            <a:endParaRPr lang="en-US" sz="1500" dirty="0"/>
          </a:p>
        </p:txBody>
      </p:sp>
      <p:sp>
        <p:nvSpPr>
          <p:cNvPr id="29" name="Text 24"/>
          <p:cNvSpPr txBox="1"/>
          <p:nvPr/>
        </p:nvSpPr>
        <p:spPr>
          <a:xfrm>
            <a:off x="1276502" y="4956048"/>
            <a:ext cx="333756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b="1" dirty="0">
                <a:solidFill>
                  <a:srgbClr val="7C3AED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→</a:t>
            </a:r>
            <a:endParaRPr lang="en-US" sz="1500" dirty="0"/>
          </a:p>
        </p:txBody>
      </p:sp>
      <p:sp>
        <p:nvSpPr>
          <p:cNvPr id="30" name="Text 25"/>
          <p:cNvSpPr txBox="1"/>
          <p:nvPr/>
        </p:nvSpPr>
        <p:spPr>
          <a:xfrm>
            <a:off x="1276502" y="5341925"/>
            <a:ext cx="333756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500" b="1" dirty="0">
                <a:solidFill>
                  <a:srgbClr val="7C3AED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→</a:t>
            </a:r>
            <a:endParaRPr lang="en-US" sz="1500" dirty="0"/>
          </a:p>
        </p:txBody>
      </p:sp>
      <p:pic>
        <p:nvPicPr>
          <p:cNvPr id="43" name="Image 7" descr="preencoded.png"/>
          <p:cNvPicPr>
            <a:picLocks noChangeAspect="1"/>
          </p:cNvPicPr>
          <p:nvPr/>
        </p:nvPicPr>
        <p:blipFill>
          <a:blip r:embed="rId4"/>
          <a:srcRect l="-1118" r="-1118"/>
          <a:stretch>
            <a:fillRect/>
          </a:stretch>
        </p:blipFill>
        <p:spPr>
          <a:xfrm>
            <a:off x="905180" y="5962625"/>
            <a:ext cx="219456" cy="286207"/>
          </a:xfrm>
          <a:prstGeom prst="rect">
            <a:avLst/>
          </a:prstGeom>
        </p:spPr>
      </p:pic>
      <p:sp>
        <p:nvSpPr>
          <p:cNvPr id="13" name="Text 5"/>
          <p:cNvSpPr txBox="1"/>
          <p:nvPr/>
        </p:nvSpPr>
        <p:spPr>
          <a:xfrm>
            <a:off x="1276502" y="5962345"/>
            <a:ext cx="2115007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Discuss with Me</a:t>
            </a:r>
            <a:endParaRPr lang="en-US" sz="18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62300" y="593661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gxj21@mails.tsinghua.edu.cn</a:t>
            </a:r>
            <a:endParaRPr lang="en-US" altLang="zh-CN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3" name="Text 5"/>
          <p:cNvSpPr txBox="1"/>
          <p:nvPr/>
        </p:nvSpPr>
        <p:spPr>
          <a:xfrm>
            <a:off x="4905756" y="2394661"/>
            <a:ext cx="3129077" cy="3529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9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multiple data modalities</a:t>
            </a:r>
            <a:endParaRPr lang="en-US" sz="1900" dirty="0"/>
          </a:p>
        </p:txBody>
      </p:sp>
      <p:sp>
        <p:nvSpPr>
          <p:cNvPr id="14" name="Shape 8"/>
          <p:cNvSpPr/>
          <p:nvPr/>
        </p:nvSpPr>
        <p:spPr>
          <a:xfrm>
            <a:off x="1181405" y="3723234"/>
            <a:ext cx="10248595" cy="752551"/>
          </a:xfrm>
          <a:prstGeom prst="roundRect">
            <a:avLst>
              <a:gd name="adj" fmla="val 6152"/>
            </a:avLst>
          </a:prstGeom>
          <a:solidFill>
            <a:srgbClr val="F3F4F6"/>
          </a:solidFill>
        </p:spPr>
      </p:sp>
      <p:sp>
        <p:nvSpPr>
          <p:cNvPr id="15" name="Shape 9"/>
          <p:cNvSpPr/>
          <p:nvPr/>
        </p:nvSpPr>
        <p:spPr>
          <a:xfrm>
            <a:off x="1181405" y="3723234"/>
            <a:ext cx="38405" cy="752551"/>
          </a:xfrm>
          <a:prstGeom prst="rect">
            <a:avLst/>
          </a:prstGeom>
          <a:solidFill>
            <a:srgbClr val="3B82F6"/>
          </a:solidFill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05102" y="3989324"/>
            <a:ext cx="228600" cy="228600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1848002" y="3922573"/>
            <a:ext cx="1914754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Smart Driving •</a:t>
            </a:r>
            <a:endParaRPr lang="en-US" sz="1800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80130" y="3989324"/>
            <a:ext cx="228600" cy="228600"/>
          </a:xfrm>
          <a:prstGeom prst="rect">
            <a:avLst/>
          </a:prstGeom>
        </p:spPr>
      </p:pic>
      <p:sp>
        <p:nvSpPr>
          <p:cNvPr id="21" name="Text 11"/>
          <p:cNvSpPr txBox="1"/>
          <p:nvPr/>
        </p:nvSpPr>
        <p:spPr>
          <a:xfrm>
            <a:off x="4123030" y="3922573"/>
            <a:ext cx="1619402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Healthcare •</a:t>
            </a:r>
            <a:endParaRPr lang="en-US" sz="180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3"/>
          <a:srcRect l="-80" r="-80"/>
          <a:stretch>
            <a:fillRect/>
          </a:stretch>
        </p:blipFill>
        <p:spPr>
          <a:xfrm>
            <a:off x="5754319" y="3989324"/>
            <a:ext cx="286207" cy="228600"/>
          </a:xfrm>
          <a:prstGeom prst="rect">
            <a:avLst/>
          </a:prstGeom>
        </p:spPr>
      </p:pic>
      <p:sp>
        <p:nvSpPr>
          <p:cNvPr id="23" name="Text 12"/>
          <p:cNvSpPr txBox="1"/>
          <p:nvPr/>
        </p:nvSpPr>
        <p:spPr>
          <a:xfrm>
            <a:off x="1181405" y="2394661"/>
            <a:ext cx="3920033" cy="3529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9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Need to interpret emotions from</a:t>
            </a:r>
            <a:endParaRPr lang="en-US" sz="1900" dirty="0"/>
          </a:p>
        </p:txBody>
      </p:sp>
      <p:sp>
        <p:nvSpPr>
          <p:cNvPr id="24" name="Text 13"/>
          <p:cNvSpPr txBox="1"/>
          <p:nvPr/>
        </p:nvSpPr>
        <p:spPr>
          <a:xfrm>
            <a:off x="7847381" y="2394661"/>
            <a:ext cx="3672230" cy="3529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9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(vision, voice, text)</a:t>
            </a:r>
            <a:endParaRPr lang="en-US" sz="1900" dirty="0"/>
          </a:p>
        </p:txBody>
      </p:sp>
      <p:sp>
        <p:nvSpPr>
          <p:cNvPr id="25" name="Text 14"/>
          <p:cNvSpPr txBox="1"/>
          <p:nvPr/>
        </p:nvSpPr>
        <p:spPr>
          <a:xfrm>
            <a:off x="6154826" y="3922573"/>
            <a:ext cx="1257300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Education</a:t>
            </a:r>
            <a:endParaRPr lang="en-US" sz="1800" dirty="0"/>
          </a:p>
        </p:txBody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1695" y="3279140"/>
            <a:ext cx="228600" cy="228600"/>
          </a:xfrm>
          <a:prstGeom prst="rect">
            <a:avLst/>
          </a:prstGeom>
        </p:spPr>
      </p:pic>
      <p:sp>
        <p:nvSpPr>
          <p:cNvPr id="27" name="Text 6"/>
          <p:cNvSpPr txBox="1"/>
          <p:nvPr/>
        </p:nvSpPr>
        <p:spPr>
          <a:xfrm>
            <a:off x="1181405" y="3202940"/>
            <a:ext cx="4253789" cy="3529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9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Applications span diverse domains</a:t>
            </a:r>
            <a:endParaRPr lang="en-US" sz="1900" b="1" dirty="0">
              <a:solidFill>
                <a:srgbClr val="1E40AF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28" name="Text 7"/>
          <p:cNvSpPr txBox="1"/>
          <p:nvPr/>
        </p:nvSpPr>
        <p:spPr>
          <a:xfrm>
            <a:off x="1238098" y="5345989"/>
            <a:ext cx="8644738" cy="3529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algn="l">
              <a:buClrTx/>
              <a:buSzTx/>
              <a:buFontTx/>
              <a:buNone/>
            </a:pPr>
            <a:r>
              <a:rPr lang="en-US" sz="19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Drives more robust, human-like interactions between users and machines</a:t>
            </a:r>
            <a:endParaRPr lang="en-US" sz="1900" b="1" dirty="0">
              <a:solidFill>
                <a:srgbClr val="1E40AF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5"/>
          <a:srcRect l="-80" r="-80"/>
          <a:stretch>
            <a:fillRect/>
          </a:stretch>
        </p:blipFill>
        <p:spPr>
          <a:xfrm>
            <a:off x="761695" y="5396789"/>
            <a:ext cx="286207" cy="228600"/>
          </a:xfrm>
          <a:prstGeom prst="rect">
            <a:avLst/>
          </a:prstGeom>
        </p:spPr>
      </p:pic>
      <p:pic>
        <p:nvPicPr>
          <p:cNvPr id="30" name="Image 0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61695" y="1541450"/>
            <a:ext cx="228600" cy="228600"/>
          </a:xfrm>
          <a:prstGeom prst="rect">
            <a:avLst/>
          </a:prstGeom>
        </p:spPr>
      </p:pic>
      <p:sp>
        <p:nvSpPr>
          <p:cNvPr id="33" name="Text 3"/>
          <p:cNvSpPr txBox="1"/>
          <p:nvPr/>
        </p:nvSpPr>
        <p:spPr>
          <a:xfrm>
            <a:off x="1181405" y="1488110"/>
            <a:ext cx="4901184" cy="3529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9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Multimodal Emotion Recognition (MER)</a:t>
            </a:r>
            <a:endParaRPr lang="en-US" sz="1900" dirty="0"/>
          </a:p>
        </p:txBody>
      </p:sp>
      <p:sp>
        <p:nvSpPr>
          <p:cNvPr id="34" name="Text 4"/>
          <p:cNvSpPr txBox="1"/>
          <p:nvPr/>
        </p:nvSpPr>
        <p:spPr>
          <a:xfrm>
            <a:off x="1181405" y="1744015"/>
            <a:ext cx="9444838" cy="752551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9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is key for empathetic Human-Computer Interaction (HCI)</a:t>
            </a:r>
            <a:endParaRPr lang="en-US" sz="1900" dirty="0"/>
          </a:p>
        </p:txBody>
      </p:sp>
      <p:sp>
        <p:nvSpPr>
          <p:cNvPr id="48" name="Shape 1"/>
          <p:cNvSpPr/>
          <p:nvPr/>
        </p:nvSpPr>
        <p:spPr>
          <a:xfrm>
            <a:off x="609905" y="409880"/>
            <a:ext cx="75895" cy="4572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49" name="Text 2"/>
          <p:cNvSpPr txBox="1"/>
          <p:nvPr/>
        </p:nvSpPr>
        <p:spPr>
          <a:xfrm>
            <a:off x="838505" y="304724"/>
            <a:ext cx="6648602" cy="66751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Introduction</a:t>
            </a:r>
            <a:endParaRPr lang="en-US" sz="3600" dirty="0"/>
          </a:p>
        </p:txBody>
      </p:sp>
      <p:sp>
        <p:nvSpPr>
          <p:cNvPr id="50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rcRect l="-57" r="-57"/>
          <a:stretch>
            <a:fillRect/>
          </a:stretch>
        </p:blipFill>
        <p:spPr>
          <a:xfrm>
            <a:off x="775868" y="1611935"/>
            <a:ext cx="200254" cy="2286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152144" y="1535735"/>
            <a:ext cx="3290926" cy="3529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9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MER2025-SEMI :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1152144" y="2055114"/>
            <a:ext cx="10277856" cy="875995"/>
          </a:xfrm>
          <a:prstGeom prst="roundRect">
            <a:avLst>
              <a:gd name="adj" fmla="val 4538"/>
            </a:avLst>
          </a:prstGeom>
          <a:solidFill>
            <a:srgbClr val="FEF3C7"/>
          </a:solidFill>
        </p:spPr>
      </p:sp>
      <p:sp>
        <p:nvSpPr>
          <p:cNvPr id="2" name="Shape 10"/>
          <p:cNvSpPr/>
          <p:nvPr/>
        </p:nvSpPr>
        <p:spPr>
          <a:xfrm>
            <a:off x="1152144" y="2055114"/>
            <a:ext cx="38405" cy="875995"/>
          </a:xfrm>
          <a:prstGeom prst="rect">
            <a:avLst/>
          </a:prstGeom>
          <a:solidFill>
            <a:srgbClr val="F59E0B"/>
          </a:solidFill>
        </p:spPr>
      </p:sp>
      <p:sp>
        <p:nvSpPr>
          <p:cNvPr id="7" name="Text 11"/>
          <p:cNvSpPr txBox="1"/>
          <p:nvPr/>
        </p:nvSpPr>
        <p:spPr>
          <a:xfrm>
            <a:off x="1476756" y="2265426"/>
            <a:ext cx="1047902" cy="43891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24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7,396</a:t>
            </a:r>
            <a:endParaRPr lang="en-US" sz="2400" dirty="0"/>
          </a:p>
        </p:txBody>
      </p:sp>
      <p:sp>
        <p:nvSpPr>
          <p:cNvPr id="15" name="Text 12"/>
          <p:cNvSpPr txBox="1"/>
          <p:nvPr/>
        </p:nvSpPr>
        <p:spPr>
          <a:xfrm>
            <a:off x="2295144" y="2318004"/>
            <a:ext cx="1714500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dirty="0">
                <a:solidFill>
                  <a:srgbClr val="92400E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labeled videos</a:t>
            </a:r>
            <a:endParaRPr lang="en-US" sz="180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2"/>
          <a:srcRect l="-57" r="-57"/>
          <a:stretch>
            <a:fillRect/>
          </a:stretch>
        </p:blipFill>
        <p:spPr>
          <a:xfrm>
            <a:off x="3978554" y="2370582"/>
            <a:ext cx="200254" cy="228600"/>
          </a:xfrm>
          <a:prstGeom prst="rect">
            <a:avLst/>
          </a:prstGeom>
        </p:spPr>
      </p:pic>
      <p:sp>
        <p:nvSpPr>
          <p:cNvPr id="17" name="Text 13"/>
          <p:cNvSpPr txBox="1"/>
          <p:nvPr/>
        </p:nvSpPr>
        <p:spPr>
          <a:xfrm>
            <a:off x="4321454" y="2265426"/>
            <a:ext cx="1410005" cy="43891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24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124,802</a:t>
            </a:r>
            <a:endParaRPr lang="en-US" sz="2400" dirty="0"/>
          </a:p>
        </p:txBody>
      </p:sp>
      <p:sp>
        <p:nvSpPr>
          <p:cNvPr id="18" name="Text 14"/>
          <p:cNvSpPr txBox="1"/>
          <p:nvPr/>
        </p:nvSpPr>
        <p:spPr>
          <a:xfrm>
            <a:off x="5499202" y="2318004"/>
            <a:ext cx="1991563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dirty="0">
                <a:solidFill>
                  <a:srgbClr val="92400E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unlabeled videos</a:t>
            </a:r>
            <a:endParaRPr lang="en-US" sz="1800" dirty="0"/>
          </a:p>
        </p:txBody>
      </p:sp>
      <p:sp>
        <p:nvSpPr>
          <p:cNvPr id="10" name="Text 11"/>
          <p:cNvSpPr txBox="1"/>
          <p:nvPr/>
        </p:nvSpPr>
        <p:spPr>
          <a:xfrm>
            <a:off x="1152144" y="3447847"/>
            <a:ext cx="1877263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9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Key Challenge :</a:t>
            </a:r>
            <a:endParaRPr lang="en-US" sz="1900" b="1" dirty="0">
              <a:solidFill>
                <a:srgbClr val="1E40AF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30" name="Shape 16"/>
          <p:cNvSpPr/>
          <p:nvPr/>
        </p:nvSpPr>
        <p:spPr>
          <a:xfrm>
            <a:off x="1152195" y="3982237"/>
            <a:ext cx="10248595" cy="752551"/>
          </a:xfrm>
          <a:prstGeom prst="roundRect">
            <a:avLst>
              <a:gd name="adj" fmla="val 6152"/>
            </a:avLst>
          </a:prstGeom>
          <a:solidFill>
            <a:srgbClr val="FEE2E2"/>
          </a:solidFill>
        </p:spPr>
      </p:sp>
      <p:sp>
        <p:nvSpPr>
          <p:cNvPr id="31" name="Shape 17"/>
          <p:cNvSpPr/>
          <p:nvPr/>
        </p:nvSpPr>
        <p:spPr>
          <a:xfrm>
            <a:off x="1152195" y="3982237"/>
            <a:ext cx="38405" cy="752551"/>
          </a:xfrm>
          <a:prstGeom prst="rect">
            <a:avLst/>
          </a:prstGeom>
          <a:solidFill>
            <a:srgbClr val="EF4444"/>
          </a:solidFill>
        </p:spPr>
      </p:sp>
      <p:pic>
        <p:nvPicPr>
          <p:cNvPr id="32" name="Image 4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5892" y="4233279"/>
            <a:ext cx="228600" cy="228600"/>
          </a:xfrm>
          <a:prstGeom prst="rect">
            <a:avLst/>
          </a:prstGeom>
        </p:spPr>
      </p:pic>
      <p:sp>
        <p:nvSpPr>
          <p:cNvPr id="33" name="Text 19"/>
          <p:cNvSpPr txBox="1"/>
          <p:nvPr/>
        </p:nvSpPr>
        <p:spPr>
          <a:xfrm>
            <a:off x="1818640" y="4089400"/>
            <a:ext cx="1694180" cy="56197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altLang="zh-CN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Data limitation: </a:t>
            </a:r>
            <a:endParaRPr lang="en-US" sz="1800" b="1" dirty="0">
              <a:solidFill>
                <a:srgbClr val="1E40AF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pic>
        <p:nvPicPr>
          <p:cNvPr id="35" name="Image 2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1695" y="3502101"/>
            <a:ext cx="228600" cy="228600"/>
          </a:xfrm>
          <a:prstGeom prst="rect">
            <a:avLst/>
          </a:prstGeom>
        </p:spPr>
      </p:pic>
      <p:sp>
        <p:nvSpPr>
          <p:cNvPr id="41" name="Text 20"/>
          <p:cNvSpPr txBox="1"/>
          <p:nvPr/>
        </p:nvSpPr>
        <p:spPr>
          <a:xfrm>
            <a:off x="3627044" y="4195547"/>
            <a:ext cx="7363663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dirty="0">
                <a:solidFill>
                  <a:srgbClr val="7F1D1D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Limited scale / severely imbalanced data leads to strong overfitting / bias</a:t>
            </a:r>
            <a:endParaRPr lang="en-US" sz="1800" dirty="0">
              <a:solidFill>
                <a:srgbClr val="7F1D1D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2" name="Text 8"/>
          <p:cNvSpPr txBox="1"/>
          <p:nvPr/>
        </p:nvSpPr>
        <p:spPr>
          <a:xfrm>
            <a:off x="2307946" y="5396230"/>
            <a:ext cx="6911035" cy="3529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9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Develop robust, generalizable, and bias-resistant solutions</a:t>
            </a:r>
            <a:endParaRPr lang="en-US" sz="1900" dirty="0"/>
          </a:p>
        </p:txBody>
      </p:sp>
      <p:sp>
        <p:nvSpPr>
          <p:cNvPr id="43" name="Text 18"/>
          <p:cNvSpPr txBox="1"/>
          <p:nvPr/>
        </p:nvSpPr>
        <p:spPr>
          <a:xfrm>
            <a:off x="1152144" y="5396230"/>
            <a:ext cx="1319479" cy="352958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9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Our Goal:</a:t>
            </a:r>
            <a:endParaRPr lang="en-US" sz="1900" dirty="0"/>
          </a:p>
        </p:txBody>
      </p:sp>
      <p:pic>
        <p:nvPicPr>
          <p:cNvPr id="44" name="Image 5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1695" y="5459730"/>
            <a:ext cx="228600" cy="228600"/>
          </a:xfrm>
          <a:prstGeom prst="rect">
            <a:avLst/>
          </a:prstGeom>
        </p:spPr>
      </p:pic>
      <p:sp>
        <p:nvSpPr>
          <p:cNvPr id="48" name="Shape 1"/>
          <p:cNvSpPr/>
          <p:nvPr/>
        </p:nvSpPr>
        <p:spPr>
          <a:xfrm>
            <a:off x="609905" y="409880"/>
            <a:ext cx="75895" cy="4572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49" name="Text 2"/>
          <p:cNvSpPr txBox="1"/>
          <p:nvPr/>
        </p:nvSpPr>
        <p:spPr>
          <a:xfrm>
            <a:off x="838505" y="304724"/>
            <a:ext cx="6648602" cy="66751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Introduction</a:t>
            </a:r>
            <a:endParaRPr lang="en-US" sz="3600" dirty="0"/>
          </a:p>
        </p:txBody>
      </p:sp>
      <p:sp>
        <p:nvSpPr>
          <p:cNvPr id="50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Shape 1"/>
          <p:cNvSpPr/>
          <p:nvPr/>
        </p:nvSpPr>
        <p:spPr>
          <a:xfrm>
            <a:off x="609905" y="409880"/>
            <a:ext cx="75895" cy="4572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46" name="Text 2"/>
          <p:cNvSpPr txBox="1"/>
          <p:nvPr/>
        </p:nvSpPr>
        <p:spPr>
          <a:xfrm>
            <a:off x="838505" y="304724"/>
            <a:ext cx="6648602" cy="66751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Method Overview</a:t>
            </a:r>
            <a:endParaRPr lang="en-US" sz="3600" dirty="0"/>
          </a:p>
        </p:txBody>
      </p:sp>
      <p:sp>
        <p:nvSpPr>
          <p:cNvPr id="47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  <p:sp>
        <p:nvSpPr>
          <p:cNvPr id="25" name="Shape 4"/>
          <p:cNvSpPr/>
          <p:nvPr/>
        </p:nvSpPr>
        <p:spPr>
          <a:xfrm>
            <a:off x="762000" y="1237615"/>
            <a:ext cx="10668000" cy="2191385"/>
          </a:xfrm>
          <a:prstGeom prst="roundRect">
            <a:avLst>
              <a:gd name="adj" fmla="val 1361"/>
            </a:avLst>
          </a:prstGeom>
          <a:solidFill>
            <a:srgbClr val="EFF6FF"/>
          </a:solidFill>
          <a:ln w="38100">
            <a:solidFill>
              <a:srgbClr val="3B82F6"/>
            </a:solidFill>
            <a:prstDash val="solid"/>
          </a:ln>
          <a:effectLst>
            <a:outerShdw blurRad="114300" dist="38100" dir="5400000" algn="bl" rotWithShape="0">
              <a:srgbClr val="3B82F6">
                <a:alpha val="15000"/>
              </a:srgbClr>
            </a:outerShdw>
          </a:effectLst>
        </p:spPr>
      </p:sp>
      <p:pic>
        <p:nvPicPr>
          <p:cNvPr id="26" name="Image 0" descr="preencoded.png"/>
          <p:cNvPicPr>
            <a:picLocks noChangeAspect="1"/>
          </p:cNvPicPr>
          <p:nvPr/>
        </p:nvPicPr>
        <p:blipFill>
          <a:blip r:embed="rId1"/>
          <a:srcRect l="-17" r="-17"/>
          <a:stretch>
            <a:fillRect/>
          </a:stretch>
        </p:blipFill>
        <p:spPr>
          <a:xfrm>
            <a:off x="5762549" y="1444396"/>
            <a:ext cx="666598" cy="533095"/>
          </a:xfrm>
          <a:prstGeom prst="rect">
            <a:avLst/>
          </a:prstGeom>
        </p:spPr>
      </p:pic>
      <p:sp>
        <p:nvSpPr>
          <p:cNvPr id="27" name="Text 5"/>
          <p:cNvSpPr txBox="1"/>
          <p:nvPr/>
        </p:nvSpPr>
        <p:spPr>
          <a:xfrm>
            <a:off x="2967228" y="2082241"/>
            <a:ext cx="6525158" cy="49560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27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" </a:t>
            </a:r>
            <a:r>
              <a:rPr lang="en-US" sz="27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More is Better </a:t>
            </a:r>
            <a:r>
              <a:rPr lang="en-US" sz="27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"</a:t>
            </a:r>
            <a:r>
              <a:rPr lang="en-US" sz="27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 </a:t>
            </a:r>
            <a:r>
              <a:rPr lang="en-US" sz="27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Principle</a:t>
            </a:r>
            <a:endParaRPr lang="en-US" sz="2700" b="1" dirty="0">
              <a:solidFill>
                <a:srgbClr val="1E40AF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28" name="Text 6"/>
          <p:cNvSpPr txBox="1"/>
          <p:nvPr/>
        </p:nvSpPr>
        <p:spPr>
          <a:xfrm>
            <a:off x="1210310" y="2776855"/>
            <a:ext cx="9871075" cy="35306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9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Explore rich signals, distribution, and Deliberation to form a powerful integrated system</a:t>
            </a:r>
            <a:endParaRPr lang="en-US" sz="1900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29" name="Shape 7"/>
          <p:cNvSpPr/>
          <p:nvPr>
            <p:custDataLst>
              <p:tags r:id="rId2"/>
            </p:custDataLst>
          </p:nvPr>
        </p:nvSpPr>
        <p:spPr>
          <a:xfrm>
            <a:off x="761695" y="3740011"/>
            <a:ext cx="5219395" cy="1162202"/>
          </a:xfrm>
          <a:prstGeom prst="roundRect">
            <a:avLst>
              <a:gd name="adj" fmla="val 3869"/>
            </a:avLst>
          </a:prstGeom>
          <a:solidFill>
            <a:srgbClr val="F8FAFC"/>
          </a:solidFill>
        </p:spPr>
      </p:sp>
      <p:sp>
        <p:nvSpPr>
          <p:cNvPr id="34" name="Shape 8"/>
          <p:cNvSpPr/>
          <p:nvPr>
            <p:custDataLst>
              <p:tags r:id="rId3"/>
            </p:custDataLst>
          </p:nvPr>
        </p:nvSpPr>
        <p:spPr>
          <a:xfrm>
            <a:off x="761695" y="3740011"/>
            <a:ext cx="47549" cy="1162202"/>
          </a:xfrm>
          <a:prstGeom prst="rect">
            <a:avLst/>
          </a:prstGeom>
          <a:solidFill>
            <a:srgbClr val="3B82F6"/>
          </a:solidFill>
        </p:spPr>
      </p:sp>
      <p:pic>
        <p:nvPicPr>
          <p:cNvPr id="36" name="Image 1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685" r="-685"/>
          <a:stretch>
            <a:fillRect/>
          </a:stretch>
        </p:blipFill>
        <p:spPr>
          <a:xfrm>
            <a:off x="1095451" y="4187609"/>
            <a:ext cx="304495" cy="267005"/>
          </a:xfrm>
          <a:prstGeom prst="rect">
            <a:avLst/>
          </a:prstGeom>
        </p:spPr>
      </p:pic>
      <p:sp>
        <p:nvSpPr>
          <p:cNvPr id="37" name="Shape 9"/>
          <p:cNvSpPr/>
          <p:nvPr>
            <p:custDataLst>
              <p:tags r:id="rId6"/>
            </p:custDataLst>
          </p:nvPr>
        </p:nvSpPr>
        <p:spPr>
          <a:xfrm>
            <a:off x="6214542" y="3740011"/>
            <a:ext cx="5219395" cy="1162202"/>
          </a:xfrm>
          <a:prstGeom prst="roundRect">
            <a:avLst>
              <a:gd name="adj" fmla="val 3869"/>
            </a:avLst>
          </a:prstGeom>
          <a:solidFill>
            <a:srgbClr val="F8FAFC"/>
          </a:solidFill>
        </p:spPr>
      </p:sp>
      <p:sp>
        <p:nvSpPr>
          <p:cNvPr id="38" name="Shape 10"/>
          <p:cNvSpPr/>
          <p:nvPr>
            <p:custDataLst>
              <p:tags r:id="rId7"/>
            </p:custDataLst>
          </p:nvPr>
        </p:nvSpPr>
        <p:spPr>
          <a:xfrm>
            <a:off x="6215177" y="3740011"/>
            <a:ext cx="47549" cy="1162202"/>
          </a:xfrm>
          <a:prstGeom prst="rect">
            <a:avLst/>
          </a:prstGeom>
          <a:solidFill>
            <a:srgbClr val="3B82F6"/>
          </a:solidFill>
        </p:spPr>
      </p:sp>
      <p:sp>
        <p:nvSpPr>
          <p:cNvPr id="39" name="Shape 11"/>
          <p:cNvSpPr/>
          <p:nvPr>
            <p:custDataLst>
              <p:tags r:id="rId8"/>
            </p:custDataLst>
          </p:nvPr>
        </p:nvSpPr>
        <p:spPr>
          <a:xfrm>
            <a:off x="761695" y="5068164"/>
            <a:ext cx="5219395" cy="1162202"/>
          </a:xfrm>
          <a:prstGeom prst="roundRect">
            <a:avLst>
              <a:gd name="adj" fmla="val 3869"/>
            </a:avLst>
          </a:prstGeom>
          <a:solidFill>
            <a:srgbClr val="F8FAFC"/>
          </a:solidFill>
        </p:spPr>
      </p:sp>
      <p:sp>
        <p:nvSpPr>
          <p:cNvPr id="40" name="Shape 12"/>
          <p:cNvSpPr/>
          <p:nvPr>
            <p:custDataLst>
              <p:tags r:id="rId9"/>
            </p:custDataLst>
          </p:nvPr>
        </p:nvSpPr>
        <p:spPr>
          <a:xfrm>
            <a:off x="761695" y="5068164"/>
            <a:ext cx="47549" cy="1162202"/>
          </a:xfrm>
          <a:prstGeom prst="rect">
            <a:avLst/>
          </a:prstGeom>
          <a:solidFill>
            <a:srgbClr val="3B82F6"/>
          </a:solidFill>
        </p:spPr>
      </p:sp>
      <p:sp>
        <p:nvSpPr>
          <p:cNvPr id="48" name="Shape 13"/>
          <p:cNvSpPr/>
          <p:nvPr>
            <p:custDataLst>
              <p:tags r:id="rId10"/>
            </p:custDataLst>
          </p:nvPr>
        </p:nvSpPr>
        <p:spPr>
          <a:xfrm>
            <a:off x="6215177" y="5068164"/>
            <a:ext cx="5219395" cy="1162202"/>
          </a:xfrm>
          <a:prstGeom prst="roundRect">
            <a:avLst>
              <a:gd name="adj" fmla="val 3869"/>
            </a:avLst>
          </a:prstGeom>
          <a:solidFill>
            <a:srgbClr val="F8FAFC"/>
          </a:solidFill>
        </p:spPr>
      </p:sp>
      <p:sp>
        <p:nvSpPr>
          <p:cNvPr id="49" name="Shape 14"/>
          <p:cNvSpPr/>
          <p:nvPr>
            <p:custDataLst>
              <p:tags r:id="rId11"/>
            </p:custDataLst>
          </p:nvPr>
        </p:nvSpPr>
        <p:spPr>
          <a:xfrm>
            <a:off x="6215177" y="5068164"/>
            <a:ext cx="47549" cy="1162202"/>
          </a:xfrm>
          <a:prstGeom prst="rect">
            <a:avLst/>
          </a:prstGeom>
          <a:solidFill>
            <a:srgbClr val="3B82F6"/>
          </a:solidFill>
        </p:spPr>
      </p:sp>
      <p:sp>
        <p:nvSpPr>
          <p:cNvPr id="50" name="Text 15"/>
          <p:cNvSpPr txBox="1"/>
          <p:nvPr>
            <p:custDataLst>
              <p:tags r:id="rId12"/>
            </p:custDataLst>
          </p:nvPr>
        </p:nvSpPr>
        <p:spPr>
          <a:xfrm>
            <a:off x="1555750" y="3915982"/>
            <a:ext cx="3515360" cy="81026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Integrate </a:t>
            </a:r>
            <a:r>
              <a:rPr lang="en-US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diverse input branches </a:t>
            </a:r>
            <a:r>
              <a:rPr lang="en-US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and </a:t>
            </a:r>
            <a:r>
              <a:rPr lang="en-US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independent encoders</a:t>
            </a:r>
            <a:endParaRPr lang="en-US" sz="1800" dirty="0"/>
          </a:p>
        </p:txBody>
      </p:sp>
      <p:pic>
        <p:nvPicPr>
          <p:cNvPr id="54" name="Image 2" descr="preencoded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-881" r="-881"/>
          <a:stretch>
            <a:fillRect/>
          </a:stretch>
        </p:blipFill>
        <p:spPr>
          <a:xfrm>
            <a:off x="6548018" y="4187609"/>
            <a:ext cx="237744" cy="267005"/>
          </a:xfrm>
          <a:prstGeom prst="rect">
            <a:avLst/>
          </a:prstGeom>
        </p:spPr>
      </p:pic>
      <p:sp>
        <p:nvSpPr>
          <p:cNvPr id="55" name="Text 19"/>
          <p:cNvSpPr txBox="1"/>
          <p:nvPr>
            <p:custDataLst>
              <p:tags r:id="rId15"/>
            </p:custDataLst>
          </p:nvPr>
        </p:nvSpPr>
        <p:spPr>
          <a:xfrm>
            <a:off x="6957619" y="3979799"/>
            <a:ext cx="3220085" cy="68262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Mixture of Experts </a:t>
            </a:r>
            <a:r>
              <a:rPr lang="en-US" altLang="zh-CN" sz="18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paradigm in feature fusion </a:t>
            </a:r>
            <a:r>
              <a:rPr lang="en-US" sz="18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(Wider &gt; Deeper)</a:t>
            </a:r>
            <a:endParaRPr lang="en-US" altLang="zh-CN" sz="1800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56" name="Text 20"/>
          <p:cNvSpPr txBox="1"/>
          <p:nvPr>
            <p:custDataLst>
              <p:tags r:id="rId16"/>
            </p:custDataLst>
          </p:nvPr>
        </p:nvSpPr>
        <p:spPr>
          <a:xfrm>
            <a:off x="1555750" y="5187303"/>
            <a:ext cx="4094480" cy="92392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Constructing more high-quality data through </a:t>
            </a:r>
            <a:r>
              <a:rPr lang="en-US" sz="1800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pseudo labeling</a:t>
            </a:r>
            <a:r>
              <a:rPr lang="en-US" sz="18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strategy</a:t>
            </a:r>
            <a:endParaRPr lang="en-US" sz="1800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pic>
        <p:nvPicPr>
          <p:cNvPr id="59" name="Image 3" descr="preencoded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6519621" y="5515763"/>
            <a:ext cx="267005" cy="267005"/>
          </a:xfrm>
          <a:prstGeom prst="rect">
            <a:avLst/>
          </a:prstGeom>
        </p:spPr>
      </p:pic>
      <p:sp>
        <p:nvSpPr>
          <p:cNvPr id="60" name="Text 23"/>
          <p:cNvSpPr txBox="1"/>
          <p:nvPr>
            <p:custDataLst>
              <p:tags r:id="rId19"/>
            </p:custDataLst>
          </p:nvPr>
        </p:nvSpPr>
        <p:spPr>
          <a:xfrm>
            <a:off x="6957619" y="5310937"/>
            <a:ext cx="4239158" cy="6766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b="1" dirty="0">
                <a:solidFill>
                  <a:srgbClr val="1E40A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Collaborative decision-making</a:t>
            </a:r>
            <a:endParaRPr lang="en-US" dirty="0"/>
          </a:p>
          <a:p>
            <a:pPr marL="0" indent="0" algn="l">
              <a:buNone/>
            </a:pPr>
            <a:r>
              <a:rPr lang="en-US" sz="18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across multiple specialized models</a:t>
            </a:r>
            <a:endParaRPr lang="en-US" sz="1800" dirty="0"/>
          </a:p>
        </p:txBody>
      </p:sp>
      <p:pic>
        <p:nvPicPr>
          <p:cNvPr id="64" name="Image 8" descr="preencoded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/>
          <a:stretch>
            <a:fillRect/>
          </a:stretch>
        </p:blipFill>
        <p:spPr>
          <a:xfrm>
            <a:off x="1095375" y="5515915"/>
            <a:ext cx="266700" cy="26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1" name="Shape 5"/>
          <p:cNvSpPr/>
          <p:nvPr/>
        </p:nvSpPr>
        <p:spPr>
          <a:xfrm>
            <a:off x="951230" y="1965325"/>
            <a:ext cx="2854325" cy="3543300"/>
          </a:xfrm>
          <a:prstGeom prst="roundRect">
            <a:avLst>
              <a:gd name="adj" fmla="val 859"/>
            </a:avLst>
          </a:prstGeom>
          <a:solidFill>
            <a:srgbClr val="EFF6FF"/>
          </a:solidFill>
          <a:ln w="50800">
            <a:solidFill>
              <a:srgbClr val="1D4ED8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45" name="Shape 1"/>
          <p:cNvSpPr/>
          <p:nvPr/>
        </p:nvSpPr>
        <p:spPr>
          <a:xfrm>
            <a:off x="609905" y="409880"/>
            <a:ext cx="75895" cy="4572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46" name="Text 2"/>
          <p:cNvSpPr txBox="1"/>
          <p:nvPr/>
        </p:nvSpPr>
        <p:spPr>
          <a:xfrm>
            <a:off x="838505" y="304724"/>
            <a:ext cx="6648602" cy="66751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Method Overview</a:t>
            </a:r>
            <a:endParaRPr lang="en-US" sz="3600" dirty="0"/>
          </a:p>
        </p:txBody>
      </p:sp>
      <p:sp>
        <p:nvSpPr>
          <p:cNvPr id="47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  <p:sp>
        <p:nvSpPr>
          <p:cNvPr id="6" name="Text 4"/>
          <p:cNvSpPr txBox="1"/>
          <p:nvPr/>
        </p:nvSpPr>
        <p:spPr>
          <a:xfrm>
            <a:off x="838505" y="1344447"/>
            <a:ext cx="4172407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Three-Stage Framework </a:t>
            </a:r>
            <a:endParaRPr lang="en-US" sz="18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1"/>
          <a:srcRect l="-57" r="-57"/>
          <a:stretch>
            <a:fillRect/>
          </a:stretch>
        </p:blipFill>
        <p:spPr>
          <a:xfrm>
            <a:off x="2178139" y="2308530"/>
            <a:ext cx="400507" cy="457200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1761630" y="2880030"/>
            <a:ext cx="1233526" cy="4197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2200" b="1" dirty="0">
                <a:solidFill>
                  <a:srgbClr val="1E3A8A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Stage 1</a:t>
            </a:r>
            <a:endParaRPr lang="en-US" sz="2200" dirty="0"/>
          </a:p>
        </p:txBody>
      </p:sp>
      <p:sp>
        <p:nvSpPr>
          <p:cNvPr id="10" name="Text 7"/>
          <p:cNvSpPr txBox="1"/>
          <p:nvPr/>
        </p:nvSpPr>
        <p:spPr>
          <a:xfrm>
            <a:off x="1173480" y="3165475"/>
            <a:ext cx="2409825" cy="63817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Embedding Extraction</a:t>
            </a:r>
            <a:endParaRPr lang="en-US" sz="18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0950" y="4003764"/>
            <a:ext cx="171907" cy="171907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1537335" y="3836035"/>
            <a:ext cx="1958975" cy="50736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Multiple </a:t>
            </a:r>
            <a:r>
              <a:rPr lang="en-US" altLang="zh-CN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parallel </a:t>
            </a: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encoders</a:t>
            </a:r>
            <a:endParaRPr lang="en-US" sz="13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0950" y="4432224"/>
            <a:ext cx="171907" cy="171907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1537157" y="4394276"/>
            <a:ext cx="1719986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Six input modalities</a:t>
            </a:r>
            <a:endParaRPr lang="en-US" sz="13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0950" y="4893919"/>
            <a:ext cx="171907" cy="171907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1537335" y="4751273"/>
            <a:ext cx="1729105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Self-attention &amp; FFN Projector</a:t>
            </a:r>
            <a:endParaRPr lang="en-US" sz="13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3"/>
          <a:srcRect l="-743" r="-743"/>
          <a:stretch>
            <a:fillRect/>
          </a:stretch>
        </p:blipFill>
        <p:spPr>
          <a:xfrm>
            <a:off x="4057244" y="3565373"/>
            <a:ext cx="304495" cy="342900"/>
          </a:xfrm>
          <a:prstGeom prst="rect">
            <a:avLst/>
          </a:prstGeom>
        </p:spPr>
      </p:pic>
      <p:sp>
        <p:nvSpPr>
          <p:cNvPr id="18" name="Shape 11"/>
          <p:cNvSpPr/>
          <p:nvPr/>
        </p:nvSpPr>
        <p:spPr>
          <a:xfrm>
            <a:off x="4667148" y="1965173"/>
            <a:ext cx="2848356" cy="3543300"/>
          </a:xfrm>
          <a:prstGeom prst="roundRect">
            <a:avLst>
              <a:gd name="adj" fmla="val 859"/>
            </a:avLst>
          </a:prstGeom>
          <a:solidFill>
            <a:srgbClr val="ECFDF5"/>
          </a:solidFill>
          <a:ln w="50800">
            <a:solidFill>
              <a:srgbClr val="047857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05576" y="2308073"/>
            <a:ext cx="571500" cy="457200"/>
          </a:xfrm>
          <a:prstGeom prst="rect">
            <a:avLst/>
          </a:prstGeom>
        </p:spPr>
      </p:pic>
      <p:sp>
        <p:nvSpPr>
          <p:cNvPr id="20" name="Text 12"/>
          <p:cNvSpPr txBox="1"/>
          <p:nvPr/>
        </p:nvSpPr>
        <p:spPr>
          <a:xfrm>
            <a:off x="5474563" y="2879573"/>
            <a:ext cx="1233526" cy="4197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2200" b="1" dirty="0">
                <a:solidFill>
                  <a:srgbClr val="064E3B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Stage 2</a:t>
            </a:r>
            <a:endParaRPr lang="en-US" sz="2200" dirty="0"/>
          </a:p>
        </p:txBody>
      </p:sp>
      <p:sp>
        <p:nvSpPr>
          <p:cNvPr id="21" name="Text 13"/>
          <p:cNvSpPr txBox="1"/>
          <p:nvPr/>
        </p:nvSpPr>
        <p:spPr>
          <a:xfrm>
            <a:off x="4990846" y="3317570"/>
            <a:ext cx="2200961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Mixture of Experts</a:t>
            </a:r>
            <a:endParaRPr lang="en-US" sz="180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10048" y="4003764"/>
            <a:ext cx="171907" cy="171907"/>
          </a:xfrm>
          <a:prstGeom prst="rect">
            <a:avLst/>
          </a:prstGeom>
        </p:spPr>
      </p:pic>
      <p:sp>
        <p:nvSpPr>
          <p:cNvPr id="23" name="Text 14"/>
          <p:cNvSpPr txBox="1"/>
          <p:nvPr/>
        </p:nvSpPr>
        <p:spPr>
          <a:xfrm>
            <a:off x="5296535" y="3832225"/>
            <a:ext cx="1786255" cy="51498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Modal specific experts</a:t>
            </a:r>
            <a:endParaRPr lang="en-US" sz="13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10048" y="4432224"/>
            <a:ext cx="171907" cy="171907"/>
          </a:xfrm>
          <a:prstGeom prst="rect">
            <a:avLst/>
          </a:prstGeom>
        </p:spPr>
      </p:pic>
      <p:sp>
        <p:nvSpPr>
          <p:cNvPr id="2" name="Text 15"/>
          <p:cNvSpPr txBox="1"/>
          <p:nvPr/>
        </p:nvSpPr>
        <p:spPr>
          <a:xfrm>
            <a:off x="5296256" y="4394276"/>
            <a:ext cx="1957730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Router assigns importance</a:t>
            </a:r>
            <a:endParaRPr lang="en-US" sz="1300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pic>
        <p:nvPicPr>
          <p:cNvPr id="3" name="Image 8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10048" y="4893919"/>
            <a:ext cx="171907" cy="171907"/>
          </a:xfrm>
          <a:prstGeom prst="rect">
            <a:avLst/>
          </a:prstGeom>
        </p:spPr>
      </p:pic>
      <p:sp>
        <p:nvSpPr>
          <p:cNvPr id="4" name="Text 16"/>
          <p:cNvSpPr txBox="1"/>
          <p:nvPr/>
        </p:nvSpPr>
        <p:spPr>
          <a:xfrm>
            <a:off x="5296256" y="4855972"/>
            <a:ext cx="18818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Weighted aggregation</a:t>
            </a:r>
            <a:endParaRPr lang="en-US" sz="1300" dirty="0"/>
          </a:p>
        </p:txBody>
      </p:sp>
      <p:pic>
        <p:nvPicPr>
          <p:cNvPr id="5" name="Image 9" descr="preencoded.png"/>
          <p:cNvPicPr>
            <a:picLocks noChangeAspect="1"/>
          </p:cNvPicPr>
          <p:nvPr/>
        </p:nvPicPr>
        <p:blipFill>
          <a:blip r:embed="rId3"/>
          <a:srcRect l="-743" r="-743"/>
          <a:stretch>
            <a:fillRect/>
          </a:stretch>
        </p:blipFill>
        <p:spPr>
          <a:xfrm>
            <a:off x="7817256" y="3565373"/>
            <a:ext cx="304495" cy="342900"/>
          </a:xfrm>
          <a:prstGeom prst="rect">
            <a:avLst/>
          </a:prstGeom>
        </p:spPr>
      </p:pic>
      <p:sp>
        <p:nvSpPr>
          <p:cNvPr id="7" name="Shape 17"/>
          <p:cNvSpPr/>
          <p:nvPr/>
        </p:nvSpPr>
        <p:spPr>
          <a:xfrm>
            <a:off x="8426247" y="1965173"/>
            <a:ext cx="2848356" cy="3543300"/>
          </a:xfrm>
          <a:prstGeom prst="roundRect">
            <a:avLst>
              <a:gd name="adj" fmla="val 859"/>
            </a:avLst>
          </a:prstGeom>
          <a:solidFill>
            <a:srgbClr val="F5F3FF"/>
          </a:solidFill>
          <a:ln w="50800">
            <a:solidFill>
              <a:srgbClr val="6D28D9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21825" y="2308073"/>
            <a:ext cx="457200" cy="457200"/>
          </a:xfrm>
          <a:prstGeom prst="rect">
            <a:avLst/>
          </a:prstGeom>
        </p:spPr>
      </p:pic>
      <p:sp>
        <p:nvSpPr>
          <p:cNvPr id="31" name="Text 18"/>
          <p:cNvSpPr txBox="1"/>
          <p:nvPr/>
        </p:nvSpPr>
        <p:spPr>
          <a:xfrm>
            <a:off x="9233662" y="2879573"/>
            <a:ext cx="1233526" cy="4197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2200" b="1" dirty="0">
                <a:solidFill>
                  <a:srgbClr val="4C1D95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Stage 3</a:t>
            </a:r>
            <a:endParaRPr lang="en-US" sz="2200" dirty="0"/>
          </a:p>
        </p:txBody>
      </p:sp>
      <p:sp>
        <p:nvSpPr>
          <p:cNvPr id="32" name="Text 19"/>
          <p:cNvSpPr txBox="1"/>
          <p:nvPr/>
        </p:nvSpPr>
        <p:spPr>
          <a:xfrm>
            <a:off x="8873846" y="3317570"/>
            <a:ext cx="1953158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Post-Processing</a:t>
            </a:r>
            <a:endParaRPr lang="en-US" sz="1800" dirty="0"/>
          </a:p>
        </p:txBody>
      </p:sp>
      <p:pic>
        <p:nvPicPr>
          <p:cNvPr id="33" name="Image 11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769147" y="4003764"/>
            <a:ext cx="171907" cy="171907"/>
          </a:xfrm>
          <a:prstGeom prst="rect">
            <a:avLst/>
          </a:prstGeom>
        </p:spPr>
      </p:pic>
      <p:sp>
        <p:nvSpPr>
          <p:cNvPr id="35" name="Text 20"/>
          <p:cNvSpPr txBox="1"/>
          <p:nvPr/>
        </p:nvSpPr>
        <p:spPr>
          <a:xfrm>
            <a:off x="9055354" y="3965817"/>
            <a:ext cx="1643177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Multi-expert voting</a:t>
            </a:r>
            <a:endParaRPr lang="en-US" sz="1300" dirty="0"/>
          </a:p>
        </p:txBody>
      </p:sp>
      <p:pic>
        <p:nvPicPr>
          <p:cNvPr id="41" name="Image 12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769147" y="4432224"/>
            <a:ext cx="171907" cy="171907"/>
          </a:xfrm>
          <a:prstGeom prst="rect">
            <a:avLst/>
          </a:prstGeom>
        </p:spPr>
      </p:pic>
      <p:sp>
        <p:nvSpPr>
          <p:cNvPr id="42" name="Text 21"/>
          <p:cNvSpPr txBox="1"/>
          <p:nvPr/>
        </p:nvSpPr>
        <p:spPr>
          <a:xfrm>
            <a:off x="9055354" y="4394276"/>
            <a:ext cx="190103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Rule-based re-ranking</a:t>
            </a:r>
            <a:endParaRPr lang="en-US" sz="1300" dirty="0"/>
          </a:p>
        </p:txBody>
      </p:sp>
      <p:pic>
        <p:nvPicPr>
          <p:cNvPr id="43" name="Image 13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769147" y="4893919"/>
            <a:ext cx="171907" cy="171907"/>
          </a:xfrm>
          <a:prstGeom prst="rect">
            <a:avLst/>
          </a:prstGeom>
        </p:spPr>
      </p:pic>
      <p:sp>
        <p:nvSpPr>
          <p:cNvPr id="44" name="Text 22"/>
          <p:cNvSpPr txBox="1"/>
          <p:nvPr/>
        </p:nvSpPr>
        <p:spPr>
          <a:xfrm>
            <a:off x="9055354" y="4722469"/>
            <a:ext cx="1614830" cy="514807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Human preference alignment</a:t>
            </a:r>
            <a:endParaRPr lang="en-US" sz="13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Shape 1"/>
          <p:cNvSpPr/>
          <p:nvPr/>
        </p:nvSpPr>
        <p:spPr>
          <a:xfrm>
            <a:off x="609905" y="409880"/>
            <a:ext cx="75895" cy="4572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46" name="Text 2"/>
          <p:cNvSpPr txBox="1"/>
          <p:nvPr/>
        </p:nvSpPr>
        <p:spPr>
          <a:xfrm>
            <a:off x="838505" y="304724"/>
            <a:ext cx="6648602" cy="66751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Network </a:t>
            </a:r>
            <a:r>
              <a:rPr lang="en-US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Architecture</a:t>
            </a:r>
            <a:endParaRPr lang="en-US" sz="36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7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740" y="1903095"/>
            <a:ext cx="10763250" cy="3609975"/>
          </a:xfrm>
          <a:prstGeom prst="rect">
            <a:avLst/>
          </a:prstGeom>
        </p:spPr>
      </p:pic>
      <p:sp>
        <p:nvSpPr>
          <p:cNvPr id="2" name="Text 4"/>
          <p:cNvSpPr txBox="1"/>
          <p:nvPr/>
        </p:nvSpPr>
        <p:spPr>
          <a:xfrm>
            <a:off x="838505" y="1344447"/>
            <a:ext cx="4172407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Three-Stage Framework 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Shape 1"/>
          <p:cNvSpPr/>
          <p:nvPr/>
        </p:nvSpPr>
        <p:spPr>
          <a:xfrm>
            <a:off x="609905" y="409880"/>
            <a:ext cx="75895" cy="4572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46" name="Text 2"/>
          <p:cNvSpPr txBox="1"/>
          <p:nvPr/>
        </p:nvSpPr>
        <p:spPr>
          <a:xfrm>
            <a:off x="838200" y="304800"/>
            <a:ext cx="8336915" cy="66738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More Signals: Broader Perspective</a:t>
            </a:r>
            <a:endParaRPr lang="en-US" sz="3600" dirty="0"/>
          </a:p>
        </p:txBody>
      </p:sp>
      <p:sp>
        <p:nvSpPr>
          <p:cNvPr id="47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  <p:sp>
        <p:nvSpPr>
          <p:cNvPr id="2" name="Shape 4"/>
          <p:cNvSpPr/>
          <p:nvPr/>
        </p:nvSpPr>
        <p:spPr>
          <a:xfrm>
            <a:off x="609905" y="1555420"/>
            <a:ext cx="3504895" cy="2133295"/>
          </a:xfrm>
          <a:prstGeom prst="roundRect">
            <a:avLst>
              <a:gd name="adj" fmla="val 2296"/>
            </a:avLst>
          </a:prstGeom>
          <a:solidFill>
            <a:srgbClr val="F8FAFC"/>
          </a:solidFill>
          <a:ln w="25400">
            <a:solidFill>
              <a:srgbClr val="E2E8F0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133295" y="1803222"/>
            <a:ext cx="457200" cy="45720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4343400" y="1555115"/>
            <a:ext cx="3505200" cy="2133600"/>
          </a:xfrm>
          <a:prstGeom prst="roundRect">
            <a:avLst>
              <a:gd name="adj" fmla="val 2103"/>
            </a:avLst>
          </a:prstGeom>
          <a:solidFill>
            <a:srgbClr val="F8FAFC"/>
          </a:solidFill>
          <a:ln w="25400">
            <a:solidFill>
              <a:srgbClr val="E2E8F0"/>
            </a:solidFill>
            <a:prstDash val="solid"/>
          </a:ln>
        </p:spPr>
      </p:sp>
      <p:sp>
        <p:nvSpPr>
          <p:cNvPr id="10" name="Text 7"/>
          <p:cNvSpPr txBox="1"/>
          <p:nvPr/>
        </p:nvSpPr>
        <p:spPr>
          <a:xfrm>
            <a:off x="1500530" y="2403069"/>
            <a:ext cx="1867205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Full-Frame Images</a:t>
            </a:r>
            <a:endParaRPr lang="en-US" sz="1500" dirty="0"/>
          </a:p>
        </p:txBody>
      </p:sp>
      <p:sp>
        <p:nvSpPr>
          <p:cNvPr id="12" name="Text 9"/>
          <p:cNvSpPr txBox="1"/>
          <p:nvPr/>
        </p:nvSpPr>
        <p:spPr>
          <a:xfrm>
            <a:off x="5465674" y="2306879"/>
            <a:ext cx="1410005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Audio Stream</a:t>
            </a:r>
            <a:endParaRPr lang="en-US" sz="1500" dirty="0"/>
          </a:p>
        </p:txBody>
      </p:sp>
      <p:sp>
        <p:nvSpPr>
          <p:cNvPr id="13" name="Text 10"/>
          <p:cNvSpPr txBox="1"/>
          <p:nvPr/>
        </p:nvSpPr>
        <p:spPr>
          <a:xfrm>
            <a:off x="926287" y="2755113"/>
            <a:ext cx="2991002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Complete video frames with background context and environmental cues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8076895" y="1555420"/>
            <a:ext cx="3504895" cy="2133295"/>
          </a:xfrm>
          <a:prstGeom prst="roundRect">
            <a:avLst>
              <a:gd name="adj" fmla="val 2296"/>
            </a:avLst>
          </a:prstGeom>
          <a:solidFill>
            <a:srgbClr val="F8FAFC"/>
          </a:solidFill>
          <a:ln w="25400">
            <a:solidFill>
              <a:srgbClr val="E2E8F0"/>
            </a:solidFill>
            <a:prstDash val="solid"/>
          </a:ln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2"/>
          <a:srcRect l="-44" r="-44"/>
          <a:stretch>
            <a:fillRect/>
          </a:stretch>
        </p:blipFill>
        <p:spPr>
          <a:xfrm>
            <a:off x="9572854" y="1803222"/>
            <a:ext cx="514807" cy="457200"/>
          </a:xfrm>
          <a:prstGeom prst="rect">
            <a:avLst/>
          </a:prstGeom>
        </p:spPr>
      </p:pic>
      <p:sp>
        <p:nvSpPr>
          <p:cNvPr id="18" name="Text 13"/>
          <p:cNvSpPr txBox="1"/>
          <p:nvPr/>
        </p:nvSpPr>
        <p:spPr>
          <a:xfrm>
            <a:off x="9246413" y="2403069"/>
            <a:ext cx="1314907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Caption Text</a:t>
            </a:r>
            <a:endParaRPr lang="en-US" sz="1500" dirty="0"/>
          </a:p>
        </p:txBody>
      </p:sp>
      <p:sp>
        <p:nvSpPr>
          <p:cNvPr id="19" name="Text 14"/>
          <p:cNvSpPr txBox="1"/>
          <p:nvPr/>
        </p:nvSpPr>
        <p:spPr>
          <a:xfrm>
            <a:off x="8360359" y="2755113"/>
            <a:ext cx="3057754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Lexical content and semantic information from speech transcripts</a:t>
            </a:r>
            <a:endParaRPr lang="en-US" sz="1200" dirty="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10402" y="1707032"/>
            <a:ext cx="571500" cy="457200"/>
          </a:xfrm>
          <a:prstGeom prst="rect">
            <a:avLst/>
          </a:prstGeom>
        </p:spPr>
      </p:pic>
      <p:sp>
        <p:nvSpPr>
          <p:cNvPr id="21" name="Text 15"/>
          <p:cNvSpPr txBox="1"/>
          <p:nvPr/>
        </p:nvSpPr>
        <p:spPr>
          <a:xfrm>
            <a:off x="4831994" y="2659837"/>
            <a:ext cx="2648102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2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Vocal features including pitch, tone, speech rate, and volume</a:t>
            </a:r>
            <a:endParaRPr lang="en-US" sz="1200" dirty="0"/>
          </a:p>
        </p:txBody>
      </p:sp>
      <p:grpSp>
        <p:nvGrpSpPr>
          <p:cNvPr id="37" name="组合 36"/>
          <p:cNvGrpSpPr/>
          <p:nvPr/>
        </p:nvGrpSpPr>
        <p:grpSpPr>
          <a:xfrm>
            <a:off x="8068310" y="3903028"/>
            <a:ext cx="3505200" cy="2228850"/>
            <a:chOff x="6840" y="6300"/>
            <a:chExt cx="5520" cy="3510"/>
          </a:xfrm>
        </p:grpSpPr>
        <p:sp>
          <p:nvSpPr>
            <p:cNvPr id="22" name="Shape 16"/>
            <p:cNvSpPr/>
            <p:nvPr/>
          </p:nvSpPr>
          <p:spPr>
            <a:xfrm>
              <a:off x="6840" y="6300"/>
              <a:ext cx="5520" cy="3511"/>
            </a:xfrm>
            <a:prstGeom prst="roundRect">
              <a:avLst>
                <a:gd name="adj" fmla="val 2103"/>
              </a:avLst>
            </a:prstGeom>
            <a:solidFill>
              <a:srgbClr val="EFF6FF"/>
            </a:solidFill>
            <a:ln w="25400">
              <a:solidFill>
                <a:srgbClr val="2563EB"/>
              </a:solidFill>
              <a:prstDash val="solid"/>
            </a:ln>
          </p:spPr>
        </p:sp>
        <p:sp>
          <p:nvSpPr>
            <p:cNvPr id="23" name="Shape 17"/>
            <p:cNvSpPr/>
            <p:nvPr/>
          </p:nvSpPr>
          <p:spPr>
            <a:xfrm>
              <a:off x="8774" y="6683"/>
              <a:ext cx="1665" cy="390"/>
            </a:xfrm>
            <a:prstGeom prst="roundRect">
              <a:avLst>
                <a:gd name="adj" fmla="val 170310"/>
              </a:avLst>
            </a:prstGeom>
            <a:solidFill>
              <a:srgbClr val="2563EB"/>
            </a:solidFill>
          </p:spPr>
        </p:sp>
        <p:sp>
          <p:nvSpPr>
            <p:cNvPr id="24" name="Text 18"/>
            <p:cNvSpPr txBox="1"/>
            <p:nvPr/>
          </p:nvSpPr>
          <p:spPr>
            <a:xfrm>
              <a:off x="8886" y="6750"/>
              <a:ext cx="1440" cy="256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p>
              <a:pPr marL="0" indent="0" algn="ctr">
                <a:buNone/>
              </a:pPr>
              <a:r>
                <a:rPr lang="en-US" sz="900" b="1" dirty="0">
                  <a:solidFill>
                    <a:srgbClr val="FFFFFF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NOVEL SIGNAL</a:t>
              </a:r>
              <a:endParaRPr lang="en-US" sz="900" dirty="0"/>
            </a:p>
          </p:txBody>
        </p:sp>
        <p:pic>
          <p:nvPicPr>
            <p:cNvPr id="25" name="Image 4" descr="preencoded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240" y="7200"/>
              <a:ext cx="720" cy="720"/>
            </a:xfrm>
            <a:prstGeom prst="rect">
              <a:avLst/>
            </a:prstGeom>
          </p:spPr>
        </p:pic>
        <p:sp>
          <p:nvSpPr>
            <p:cNvPr id="29" name="Text 22"/>
            <p:cNvSpPr txBox="1"/>
            <p:nvPr/>
          </p:nvSpPr>
          <p:spPr>
            <a:xfrm>
              <a:off x="8215" y="8145"/>
              <a:ext cx="3001" cy="436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p>
              <a:pPr marL="0" indent="0" algn="ctr">
                <a:buNone/>
              </a:pPr>
              <a:r>
                <a:rPr lang="en-US" sz="1500" b="1" dirty="0">
                  <a:solidFill>
                    <a:srgbClr val="1F2937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Gemini Knowledge</a:t>
              </a:r>
              <a:endParaRPr lang="en-US" sz="1500" dirty="0"/>
            </a:p>
          </p:txBody>
        </p:sp>
        <p:sp>
          <p:nvSpPr>
            <p:cNvPr id="30" name="Text 23"/>
            <p:cNvSpPr txBox="1"/>
            <p:nvPr/>
          </p:nvSpPr>
          <p:spPr>
            <a:xfrm>
              <a:off x="7255" y="8700"/>
              <a:ext cx="4876" cy="72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p>
              <a:pPr marL="0" indent="0" algn="ctr">
                <a:buNone/>
              </a:pPr>
              <a:r>
                <a:rPr lang="en-US" sz="1200" dirty="0">
                  <a:solidFill>
                    <a:srgbClr val="4B5563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VLM-powered reasoning with multi-modal analysis and confidence scores</a:t>
              </a:r>
              <a:endParaRPr lang="en-US" sz="1200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343400" y="3903028"/>
            <a:ext cx="3505200" cy="2228850"/>
            <a:chOff x="12720" y="6300"/>
            <a:chExt cx="5520" cy="3510"/>
          </a:xfrm>
        </p:grpSpPr>
        <p:sp>
          <p:nvSpPr>
            <p:cNvPr id="3" name="Shape 19"/>
            <p:cNvSpPr/>
            <p:nvPr/>
          </p:nvSpPr>
          <p:spPr>
            <a:xfrm>
              <a:off x="12720" y="6300"/>
              <a:ext cx="5520" cy="3511"/>
            </a:xfrm>
            <a:prstGeom prst="roundRect">
              <a:avLst>
                <a:gd name="adj" fmla="val 2103"/>
              </a:avLst>
            </a:prstGeom>
            <a:solidFill>
              <a:srgbClr val="EFF6FF"/>
            </a:solidFill>
            <a:ln w="25400">
              <a:solidFill>
                <a:srgbClr val="2563EB"/>
              </a:solidFill>
              <a:prstDash val="solid"/>
            </a:ln>
          </p:spPr>
        </p:sp>
        <p:sp>
          <p:nvSpPr>
            <p:cNvPr id="27" name="Shape 20"/>
            <p:cNvSpPr/>
            <p:nvPr/>
          </p:nvSpPr>
          <p:spPr>
            <a:xfrm>
              <a:off x="14653" y="6683"/>
              <a:ext cx="1665" cy="390"/>
            </a:xfrm>
            <a:prstGeom prst="roundRect">
              <a:avLst>
                <a:gd name="adj" fmla="val 170310"/>
              </a:avLst>
            </a:prstGeom>
            <a:solidFill>
              <a:srgbClr val="2563EB"/>
            </a:solidFill>
          </p:spPr>
        </p:sp>
        <p:sp>
          <p:nvSpPr>
            <p:cNvPr id="28" name="Text 21"/>
            <p:cNvSpPr txBox="1"/>
            <p:nvPr/>
          </p:nvSpPr>
          <p:spPr>
            <a:xfrm>
              <a:off x="14766" y="6750"/>
              <a:ext cx="1440" cy="256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p>
              <a:pPr marL="0" indent="0" algn="ctr">
                <a:buNone/>
              </a:pPr>
              <a:r>
                <a:rPr lang="en-US" sz="900" b="1" dirty="0">
                  <a:solidFill>
                    <a:srgbClr val="FFFFFF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NOVEL SIGNAL</a:t>
              </a:r>
              <a:endParaRPr lang="en-US" sz="900" dirty="0"/>
            </a:p>
          </p:txBody>
        </p:sp>
        <p:pic>
          <p:nvPicPr>
            <p:cNvPr id="31" name="Image 5" descr="preencoded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20" y="7200"/>
              <a:ext cx="720" cy="720"/>
            </a:xfrm>
            <a:prstGeom prst="rect">
              <a:avLst/>
            </a:prstGeom>
          </p:spPr>
        </p:pic>
        <p:sp>
          <p:nvSpPr>
            <p:cNvPr id="32" name="Text 24"/>
            <p:cNvSpPr txBox="1"/>
            <p:nvPr/>
          </p:nvSpPr>
          <p:spPr>
            <a:xfrm>
              <a:off x="13899" y="8145"/>
              <a:ext cx="3391" cy="436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p>
              <a:pPr marL="0" indent="0" algn="ctr">
                <a:buNone/>
              </a:pPr>
              <a:r>
                <a:rPr lang="en-US" sz="1500" b="1" dirty="0">
                  <a:solidFill>
                    <a:srgbClr val="1F2937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Temporal AU Analysis</a:t>
              </a:r>
              <a:endParaRPr lang="en-US" sz="1500" dirty="0"/>
            </a:p>
          </p:txBody>
        </p:sp>
        <p:sp>
          <p:nvSpPr>
            <p:cNvPr id="33" name="Text 25"/>
            <p:cNvSpPr txBox="1"/>
            <p:nvPr/>
          </p:nvSpPr>
          <p:spPr>
            <a:xfrm>
              <a:off x="13221" y="8700"/>
              <a:ext cx="4710" cy="72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p>
              <a:pPr marL="0" indent="0" algn="ctr">
                <a:buNone/>
              </a:pPr>
              <a:r>
                <a:rPr lang="en-US" sz="1200" dirty="0">
                  <a:solidFill>
                    <a:srgbClr val="4B5563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Sequential Action Unit dynamics capturing fine-grained facial movements</a:t>
              </a:r>
              <a:endParaRPr lang="en-US" sz="1200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17855" y="3903028"/>
            <a:ext cx="3505200" cy="2228850"/>
            <a:chOff x="973" y="6300"/>
            <a:chExt cx="5520" cy="3510"/>
          </a:xfrm>
        </p:grpSpPr>
        <p:sp>
          <p:nvSpPr>
            <p:cNvPr id="4" name="Shape 16"/>
            <p:cNvSpPr/>
            <p:nvPr/>
          </p:nvSpPr>
          <p:spPr>
            <a:xfrm>
              <a:off x="973" y="6300"/>
              <a:ext cx="5520" cy="3511"/>
            </a:xfrm>
            <a:prstGeom prst="roundRect">
              <a:avLst>
                <a:gd name="adj" fmla="val 2103"/>
              </a:avLst>
            </a:prstGeom>
            <a:solidFill>
              <a:srgbClr val="EFF6FF"/>
            </a:solidFill>
            <a:ln w="25400">
              <a:solidFill>
                <a:srgbClr val="2563EB"/>
              </a:solidFill>
              <a:prstDash val="solid"/>
            </a:ln>
          </p:spPr>
        </p:sp>
        <p:sp>
          <p:nvSpPr>
            <p:cNvPr id="5" name="Shape 20"/>
            <p:cNvSpPr/>
            <p:nvPr/>
          </p:nvSpPr>
          <p:spPr>
            <a:xfrm>
              <a:off x="2900" y="6683"/>
              <a:ext cx="1665" cy="390"/>
            </a:xfrm>
            <a:prstGeom prst="roundRect">
              <a:avLst>
                <a:gd name="adj" fmla="val 170310"/>
              </a:avLst>
            </a:prstGeom>
            <a:solidFill>
              <a:srgbClr val="2563EB"/>
            </a:solidFill>
          </p:spPr>
        </p:sp>
        <p:sp>
          <p:nvSpPr>
            <p:cNvPr id="34" name="Text 21"/>
            <p:cNvSpPr txBox="1"/>
            <p:nvPr/>
          </p:nvSpPr>
          <p:spPr>
            <a:xfrm>
              <a:off x="3013" y="6750"/>
              <a:ext cx="1440" cy="256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p>
              <a:pPr marL="0" indent="0" algn="ctr">
                <a:buNone/>
              </a:pPr>
              <a:r>
                <a:rPr lang="en-US" sz="900" b="1" dirty="0">
                  <a:solidFill>
                    <a:srgbClr val="FFFFFF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NOVEL SIGNAL</a:t>
              </a:r>
              <a:endParaRPr lang="en-US" sz="900" dirty="0"/>
            </a:p>
          </p:txBody>
        </p:sp>
        <p:pic>
          <p:nvPicPr>
            <p:cNvPr id="35" name="Image 1" descr="preencoded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373" y="7191"/>
              <a:ext cx="720" cy="720"/>
            </a:xfrm>
            <a:prstGeom prst="rect">
              <a:avLst/>
            </a:prstGeom>
          </p:spPr>
        </p:pic>
        <p:sp>
          <p:nvSpPr>
            <p:cNvPr id="11" name="Text 8"/>
            <p:cNvSpPr txBox="1"/>
            <p:nvPr/>
          </p:nvSpPr>
          <p:spPr>
            <a:xfrm>
              <a:off x="2039" y="8151"/>
              <a:ext cx="3361" cy="436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p>
              <a:pPr marL="0" indent="0" algn="ctr">
                <a:buNone/>
              </a:pPr>
              <a:r>
                <a:rPr lang="en-US" sz="1500" b="1" dirty="0">
                  <a:solidFill>
                    <a:srgbClr val="1F2937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Cropped Face Images</a:t>
              </a:r>
              <a:endParaRPr lang="en-US" sz="1500" dirty="0"/>
            </a:p>
          </p:txBody>
        </p:sp>
        <p:sp>
          <p:nvSpPr>
            <p:cNvPr id="36" name="Text 12"/>
            <p:cNvSpPr txBox="1"/>
            <p:nvPr/>
          </p:nvSpPr>
          <p:spPr>
            <a:xfrm>
              <a:off x="1458" y="8566"/>
              <a:ext cx="4521" cy="10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p>
              <a:pPr marL="0" indent="0" algn="ctr">
                <a:buNone/>
              </a:pPr>
              <a:r>
                <a:rPr lang="en-US" sz="1200" dirty="0">
                  <a:solidFill>
                    <a:srgbClr val="4B5563"/>
                  </a:solidFill>
                  <a:latin typeface="Noto Sans SC" panose="020B0200000000000000" pitchFamily="34" charset="-122"/>
                  <a:ea typeface="Noto Sans SC" panose="020B0200000000000000" pitchFamily="34" charset="-122"/>
                  <a:cs typeface="Noto Sans SC" panose="020B0200000000000000" pitchFamily="34" charset="-120"/>
                </a:rPr>
                <a:t>Isolated facial features at multiple resolutions for detailed expression analysis</a:t>
              </a:r>
              <a:endParaRPr lang="en-US" sz="1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19"/>
          <p:cNvSpPr/>
          <p:nvPr/>
        </p:nvSpPr>
        <p:spPr>
          <a:xfrm>
            <a:off x="838200" y="3018790"/>
            <a:ext cx="10744200" cy="3458210"/>
          </a:xfrm>
          <a:prstGeom prst="roundRect">
            <a:avLst>
              <a:gd name="adj" fmla="val 0"/>
            </a:avLst>
          </a:prstGeom>
          <a:solidFill>
            <a:srgbClr val="EFF6FF"/>
          </a:solidFill>
          <a:ln w="25400">
            <a:noFill/>
            <a:prstDash val="solid"/>
          </a:ln>
        </p:spPr>
      </p:sp>
      <p:sp>
        <p:nvSpPr>
          <p:cNvPr id="45" name="Shape 1"/>
          <p:cNvSpPr/>
          <p:nvPr/>
        </p:nvSpPr>
        <p:spPr>
          <a:xfrm>
            <a:off x="609905" y="409880"/>
            <a:ext cx="75895" cy="4572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46" name="Text 2"/>
          <p:cNvSpPr txBox="1"/>
          <p:nvPr/>
        </p:nvSpPr>
        <p:spPr>
          <a:xfrm>
            <a:off x="838200" y="304800"/>
            <a:ext cx="10056495" cy="66738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Novel Signal : Temporal AU Analysis</a:t>
            </a:r>
            <a:endParaRPr lang="en-US" sz="3600" dirty="0"/>
          </a:p>
        </p:txBody>
      </p:sp>
      <p:sp>
        <p:nvSpPr>
          <p:cNvPr id="47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38505" y="1299845"/>
            <a:ext cx="286207" cy="286207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1276502" y="1287297"/>
            <a:ext cx="2257654" cy="333756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20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Why Temporal AU?</a:t>
            </a:r>
            <a:endParaRPr lang="en-US" sz="20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8" name="Text 5"/>
          <p:cNvSpPr txBox="1"/>
          <p:nvPr/>
        </p:nvSpPr>
        <p:spPr>
          <a:xfrm>
            <a:off x="1276350" y="1725930"/>
            <a:ext cx="8363585" cy="23876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Traditional approaches: Frame-level visual features ,  Froszen encoder</a:t>
            </a:r>
            <a:endParaRPr lang="en-US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9" name="Text 6"/>
          <p:cNvSpPr txBox="1"/>
          <p:nvPr/>
        </p:nvSpPr>
        <p:spPr>
          <a:xfrm>
            <a:off x="2425065" y="2056765"/>
            <a:ext cx="7498715" cy="38163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Overlooks critical temporal dynamics in emotion recognition</a:t>
            </a:r>
            <a:endParaRPr lang="en-US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10" name="Text 7"/>
          <p:cNvSpPr txBox="1"/>
          <p:nvPr/>
        </p:nvSpPr>
        <p:spPr>
          <a:xfrm>
            <a:off x="2425065" y="2483485"/>
            <a:ext cx="6400165" cy="27686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Explicit temporal modeling of Action Unit variations</a:t>
            </a:r>
            <a:endParaRPr lang="en-US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11" name="Text 8"/>
          <p:cNvSpPr txBox="1"/>
          <p:nvPr/>
        </p:nvSpPr>
        <p:spPr>
          <a:xfrm>
            <a:off x="1276502" y="2097456"/>
            <a:ext cx="1010412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b="1" dirty="0">
                <a:solidFill>
                  <a:srgbClr val="DC2626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Problem:</a:t>
            </a:r>
            <a:endParaRPr lang="en-US" b="1" dirty="0">
              <a:solidFill>
                <a:srgbClr val="DC2626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12" name="Text 9"/>
          <p:cNvSpPr txBox="1"/>
          <p:nvPr/>
        </p:nvSpPr>
        <p:spPr>
          <a:xfrm>
            <a:off x="1276502" y="2483333"/>
            <a:ext cx="1010412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b="1" dirty="0">
                <a:solidFill>
                  <a:srgbClr val="059669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Solution:</a:t>
            </a:r>
            <a:endParaRPr lang="en-US" b="1" dirty="0">
              <a:solidFill>
                <a:srgbClr val="059669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63" name="Shape 11"/>
          <p:cNvSpPr/>
          <p:nvPr/>
        </p:nvSpPr>
        <p:spPr>
          <a:xfrm>
            <a:off x="838505" y="3009290"/>
            <a:ext cx="38405" cy="3467405"/>
          </a:xfrm>
          <a:prstGeom prst="rect">
            <a:avLst/>
          </a:prstGeom>
          <a:solidFill>
            <a:srgbClr val="2563EB"/>
          </a:solidFill>
        </p:spPr>
      </p:sp>
      <p:pic>
        <p:nvPicPr>
          <p:cNvPr id="64" name="Image 1" descr="preencoded.png"/>
          <p:cNvPicPr>
            <a:picLocks noChangeAspect="1"/>
          </p:cNvPicPr>
          <p:nvPr/>
        </p:nvPicPr>
        <p:blipFill>
          <a:blip r:embed="rId2"/>
          <a:srcRect l="-80" r="-80"/>
          <a:stretch>
            <a:fillRect/>
          </a:stretch>
        </p:blipFill>
        <p:spPr>
          <a:xfrm>
            <a:off x="1104595" y="3275381"/>
            <a:ext cx="286207" cy="228600"/>
          </a:xfrm>
          <a:prstGeom prst="rect">
            <a:avLst/>
          </a:prstGeom>
        </p:spPr>
      </p:pic>
      <p:sp>
        <p:nvSpPr>
          <p:cNvPr id="65" name="Text 12"/>
          <p:cNvSpPr txBox="1"/>
          <p:nvPr/>
        </p:nvSpPr>
        <p:spPr>
          <a:xfrm>
            <a:off x="1505102" y="3237890"/>
            <a:ext cx="2210105" cy="3054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Technical Pipeline</a:t>
            </a:r>
            <a:endParaRPr lang="en-US" sz="1800" dirty="0"/>
          </a:p>
        </p:txBody>
      </p:sp>
      <p:sp>
        <p:nvSpPr>
          <p:cNvPr id="66" name="Shape 13"/>
          <p:cNvSpPr/>
          <p:nvPr/>
        </p:nvSpPr>
        <p:spPr>
          <a:xfrm>
            <a:off x="1104595" y="3695090"/>
            <a:ext cx="1343254" cy="418795"/>
          </a:xfrm>
          <a:prstGeom prst="roundRect">
            <a:avLst>
              <a:gd name="adj" fmla="val 19849"/>
            </a:avLst>
          </a:prstGeom>
          <a:solidFill>
            <a:srgbClr val="FFFFFF"/>
          </a:solidFill>
        </p:spPr>
      </p:sp>
      <p:sp>
        <p:nvSpPr>
          <p:cNvPr id="67" name="Text 14"/>
          <p:cNvSpPr txBox="1"/>
          <p:nvPr/>
        </p:nvSpPr>
        <p:spPr>
          <a:xfrm>
            <a:off x="1257300" y="3790188"/>
            <a:ext cx="1167689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B × T × 35</a:t>
            </a:r>
            <a:endParaRPr lang="en-US" sz="1300" dirty="0"/>
          </a:p>
        </p:txBody>
      </p:sp>
      <p:pic>
        <p:nvPicPr>
          <p:cNvPr id="68" name="Image 2" descr="preencoded.png"/>
          <p:cNvPicPr>
            <a:picLocks noChangeAspect="1"/>
          </p:cNvPicPr>
          <p:nvPr/>
        </p:nvPicPr>
        <p:blipFill>
          <a:blip r:embed="rId3"/>
          <a:srcRect l="-760" r="-760"/>
          <a:stretch>
            <a:fillRect/>
          </a:stretch>
        </p:blipFill>
        <p:spPr>
          <a:xfrm>
            <a:off x="2590495" y="3818534"/>
            <a:ext cx="152705" cy="171907"/>
          </a:xfrm>
          <a:prstGeom prst="rect">
            <a:avLst/>
          </a:prstGeom>
        </p:spPr>
      </p:pic>
      <p:sp>
        <p:nvSpPr>
          <p:cNvPr id="69" name="Shape 15"/>
          <p:cNvSpPr/>
          <p:nvPr/>
        </p:nvSpPr>
        <p:spPr>
          <a:xfrm>
            <a:off x="1104595" y="4228186"/>
            <a:ext cx="1238098" cy="418795"/>
          </a:xfrm>
          <a:prstGeom prst="roundRect">
            <a:avLst>
              <a:gd name="adj" fmla="val 19849"/>
            </a:avLst>
          </a:prstGeom>
          <a:solidFill>
            <a:srgbClr val="FFFFFF"/>
          </a:solidFill>
        </p:spPr>
      </p:sp>
      <p:sp>
        <p:nvSpPr>
          <p:cNvPr id="70" name="Text 16"/>
          <p:cNvSpPr txBox="1"/>
          <p:nvPr/>
        </p:nvSpPr>
        <p:spPr>
          <a:xfrm>
            <a:off x="1257300" y="4323283"/>
            <a:ext cx="1062533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B × T × d</a:t>
            </a:r>
            <a:endParaRPr lang="en-US" sz="1300" dirty="0"/>
          </a:p>
        </p:txBody>
      </p:sp>
      <p:sp>
        <p:nvSpPr>
          <p:cNvPr id="71" name="Text 17"/>
          <p:cNvSpPr txBox="1"/>
          <p:nvPr/>
        </p:nvSpPr>
        <p:spPr>
          <a:xfrm>
            <a:off x="2895600" y="3780155"/>
            <a:ext cx="5170805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Each frame encoded as 35-dimensional AU vector by OpenFace</a:t>
            </a:r>
            <a:endParaRPr lang="en-US" sz="1300" dirty="0"/>
          </a:p>
        </p:txBody>
      </p:sp>
      <p:pic>
        <p:nvPicPr>
          <p:cNvPr id="72" name="Image 3" descr="preencoded.png"/>
          <p:cNvPicPr>
            <a:picLocks noChangeAspect="1"/>
          </p:cNvPicPr>
          <p:nvPr/>
        </p:nvPicPr>
        <p:blipFill>
          <a:blip r:embed="rId3"/>
          <a:srcRect l="-760" r="-760"/>
          <a:stretch>
            <a:fillRect/>
          </a:stretch>
        </p:blipFill>
        <p:spPr>
          <a:xfrm>
            <a:off x="2488082" y="4351630"/>
            <a:ext cx="152705" cy="171907"/>
          </a:xfrm>
          <a:prstGeom prst="rect">
            <a:avLst/>
          </a:prstGeom>
        </p:spPr>
      </p:pic>
      <p:sp>
        <p:nvSpPr>
          <p:cNvPr id="73" name="Shape 18"/>
          <p:cNvSpPr/>
          <p:nvPr/>
        </p:nvSpPr>
        <p:spPr>
          <a:xfrm>
            <a:off x="1104595" y="4761281"/>
            <a:ext cx="1647749" cy="418795"/>
          </a:xfrm>
          <a:prstGeom prst="roundRect">
            <a:avLst>
              <a:gd name="adj" fmla="val 19849"/>
            </a:avLst>
          </a:prstGeom>
          <a:solidFill>
            <a:srgbClr val="FFFFFF"/>
          </a:solidFill>
        </p:spPr>
      </p:sp>
      <p:sp>
        <p:nvSpPr>
          <p:cNvPr id="74" name="Text 19"/>
          <p:cNvSpPr txBox="1"/>
          <p:nvPr/>
        </p:nvSpPr>
        <p:spPr>
          <a:xfrm>
            <a:off x="1257300" y="4856378"/>
            <a:ext cx="1472184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1E3A8A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B × (T+1) × d</a:t>
            </a:r>
            <a:endParaRPr lang="en-US" sz="1300" dirty="0"/>
          </a:p>
        </p:txBody>
      </p:sp>
      <p:sp>
        <p:nvSpPr>
          <p:cNvPr id="75" name="Text 20"/>
          <p:cNvSpPr txBox="1"/>
          <p:nvPr/>
        </p:nvSpPr>
        <p:spPr>
          <a:xfrm>
            <a:off x="2792578" y="4314139"/>
            <a:ext cx="399592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Linear projection to d-dimensional feature space</a:t>
            </a:r>
            <a:endParaRPr lang="en-US" sz="1300" dirty="0"/>
          </a:p>
        </p:txBody>
      </p:sp>
      <p:pic>
        <p:nvPicPr>
          <p:cNvPr id="76" name="Image 4" descr="preencoded.png"/>
          <p:cNvPicPr>
            <a:picLocks noChangeAspect="1"/>
          </p:cNvPicPr>
          <p:nvPr/>
        </p:nvPicPr>
        <p:blipFill>
          <a:blip r:embed="rId3"/>
          <a:srcRect l="-760" r="-760"/>
          <a:stretch>
            <a:fillRect/>
          </a:stretch>
        </p:blipFill>
        <p:spPr>
          <a:xfrm>
            <a:off x="2899562" y="4885639"/>
            <a:ext cx="152705" cy="171907"/>
          </a:xfrm>
          <a:prstGeom prst="rect">
            <a:avLst/>
          </a:prstGeom>
        </p:spPr>
      </p:pic>
      <p:sp>
        <p:nvSpPr>
          <p:cNvPr id="77" name="Text 21"/>
          <p:cNvSpPr txBox="1"/>
          <p:nvPr/>
        </p:nvSpPr>
        <p:spPr>
          <a:xfrm>
            <a:off x="3204058" y="4847234"/>
            <a:ext cx="2557577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Prepend learnable [CLS] token</a:t>
            </a:r>
            <a:endParaRPr lang="en-US" sz="1300" dirty="0"/>
          </a:p>
        </p:txBody>
      </p:sp>
      <p:sp>
        <p:nvSpPr>
          <p:cNvPr id="78" name="Text 22"/>
          <p:cNvSpPr txBox="1"/>
          <p:nvPr/>
        </p:nvSpPr>
        <p:spPr>
          <a:xfrm>
            <a:off x="3113532" y="5380330"/>
            <a:ext cx="3148279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Temporal aggregation via transformer</a:t>
            </a:r>
            <a:endParaRPr lang="en-US" sz="1300" dirty="0"/>
          </a:p>
        </p:txBody>
      </p:sp>
      <p:sp>
        <p:nvSpPr>
          <p:cNvPr id="79" name="Shape 23"/>
          <p:cNvSpPr/>
          <p:nvPr/>
        </p:nvSpPr>
        <p:spPr>
          <a:xfrm>
            <a:off x="1104595" y="5295290"/>
            <a:ext cx="1552651" cy="418795"/>
          </a:xfrm>
          <a:prstGeom prst="roundRect">
            <a:avLst>
              <a:gd name="adj" fmla="val 19849"/>
            </a:avLst>
          </a:prstGeom>
          <a:solidFill>
            <a:srgbClr val="FFFFFF"/>
          </a:solidFill>
        </p:spPr>
      </p:sp>
      <p:sp>
        <p:nvSpPr>
          <p:cNvPr id="80" name="Text 24"/>
          <p:cNvSpPr txBox="1"/>
          <p:nvPr/>
        </p:nvSpPr>
        <p:spPr>
          <a:xfrm>
            <a:off x="1257300" y="5380330"/>
            <a:ext cx="1377086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04785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Self-Attn + FFN</a:t>
            </a:r>
            <a:endParaRPr lang="en-US" sz="1300" dirty="0"/>
          </a:p>
        </p:txBody>
      </p:sp>
      <p:pic>
        <p:nvPicPr>
          <p:cNvPr id="81" name="Image 5" descr="preencoded.png"/>
          <p:cNvPicPr>
            <a:picLocks noChangeAspect="1"/>
          </p:cNvPicPr>
          <p:nvPr/>
        </p:nvPicPr>
        <p:blipFill>
          <a:blip r:embed="rId3"/>
          <a:srcRect l="-760" r="-760"/>
          <a:stretch>
            <a:fillRect/>
          </a:stretch>
        </p:blipFill>
        <p:spPr>
          <a:xfrm>
            <a:off x="2809037" y="5418734"/>
            <a:ext cx="152705" cy="171907"/>
          </a:xfrm>
          <a:prstGeom prst="rect">
            <a:avLst/>
          </a:prstGeom>
        </p:spPr>
      </p:pic>
      <p:sp>
        <p:nvSpPr>
          <p:cNvPr id="82" name="Shape 25"/>
          <p:cNvSpPr/>
          <p:nvPr/>
        </p:nvSpPr>
        <p:spPr>
          <a:xfrm>
            <a:off x="1104595" y="5828386"/>
            <a:ext cx="1429207" cy="418795"/>
          </a:xfrm>
          <a:prstGeom prst="roundRect">
            <a:avLst>
              <a:gd name="adj" fmla="val 19849"/>
            </a:avLst>
          </a:prstGeom>
          <a:solidFill>
            <a:srgbClr val="1D4ED8"/>
          </a:solidFill>
        </p:spPr>
      </p:sp>
      <p:sp>
        <p:nvSpPr>
          <p:cNvPr id="83" name="Text 26"/>
          <p:cNvSpPr txBox="1"/>
          <p:nvPr/>
        </p:nvSpPr>
        <p:spPr>
          <a:xfrm>
            <a:off x="1257300" y="5914339"/>
            <a:ext cx="125272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[CLS] Feature</a:t>
            </a:r>
            <a:endParaRPr lang="en-US" sz="1300" dirty="0"/>
          </a:p>
        </p:txBody>
      </p:sp>
      <p:pic>
        <p:nvPicPr>
          <p:cNvPr id="84" name="Image 6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85593" y="5951830"/>
            <a:ext cx="171907" cy="171907"/>
          </a:xfrm>
          <a:prstGeom prst="rect">
            <a:avLst/>
          </a:prstGeom>
        </p:spPr>
      </p:pic>
      <p:sp>
        <p:nvSpPr>
          <p:cNvPr id="85" name="Text 27"/>
          <p:cNvSpPr txBox="1"/>
          <p:nvPr/>
        </p:nvSpPr>
        <p:spPr>
          <a:xfrm>
            <a:off x="3009290" y="5914339"/>
            <a:ext cx="2929738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300" b="1" dirty="0">
                <a:solidFill>
                  <a:srgbClr val="04785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Final temporal AU representation</a:t>
            </a:r>
            <a:endParaRPr lang="en-US" sz="13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405" y="3378200"/>
            <a:ext cx="2601595" cy="2938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Shape 1"/>
          <p:cNvSpPr/>
          <p:nvPr/>
        </p:nvSpPr>
        <p:spPr>
          <a:xfrm>
            <a:off x="609905" y="409880"/>
            <a:ext cx="75895" cy="457200"/>
          </a:xfrm>
          <a:prstGeom prst="rect">
            <a:avLst/>
          </a:prstGeom>
          <a:solidFill>
            <a:srgbClr val="1E3A8A"/>
          </a:solidFill>
        </p:spPr>
      </p:sp>
      <p:sp>
        <p:nvSpPr>
          <p:cNvPr id="46" name="Text 2"/>
          <p:cNvSpPr txBox="1"/>
          <p:nvPr/>
        </p:nvSpPr>
        <p:spPr>
          <a:xfrm>
            <a:off x="838200" y="304800"/>
            <a:ext cx="9890760" cy="667385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3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Novel Signal : Gemini Knowledge Integration</a:t>
            </a:r>
            <a:endParaRPr lang="en-US" sz="3600" dirty="0"/>
          </a:p>
        </p:txBody>
      </p:sp>
      <p:sp>
        <p:nvSpPr>
          <p:cNvPr id="47" name="Shape 3"/>
          <p:cNvSpPr/>
          <p:nvPr/>
        </p:nvSpPr>
        <p:spPr>
          <a:xfrm>
            <a:off x="838505" y="1018870"/>
            <a:ext cx="1218895" cy="38405"/>
          </a:xfrm>
          <a:prstGeom prst="rect">
            <a:avLst/>
          </a:prstGeom>
          <a:solidFill>
            <a:srgbClr val="2563EB"/>
          </a:solidFill>
        </p:spPr>
      </p:sp>
      <p:sp>
        <p:nvSpPr>
          <p:cNvPr id="2" name="Shape 4"/>
          <p:cNvSpPr/>
          <p:nvPr/>
        </p:nvSpPr>
        <p:spPr>
          <a:xfrm>
            <a:off x="609905" y="1375715"/>
            <a:ext cx="10972800" cy="1762049"/>
          </a:xfrm>
          <a:prstGeom prst="roundRect">
            <a:avLst>
              <a:gd name="adj" fmla="val 3366"/>
            </a:avLst>
          </a:prstGeom>
          <a:solidFill>
            <a:srgbClr val="EFF6FF"/>
          </a:solidFill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1"/>
          <a:srcRect l="-607" r="-607"/>
          <a:stretch>
            <a:fillRect/>
          </a:stretch>
        </p:blipFill>
        <p:spPr>
          <a:xfrm>
            <a:off x="1922069" y="1680210"/>
            <a:ext cx="390449" cy="342900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677924" y="2152040"/>
            <a:ext cx="1014984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Raw Video</a:t>
            </a:r>
            <a:endParaRPr lang="en-US" sz="1300" dirty="0"/>
          </a:p>
        </p:txBody>
      </p:sp>
      <p:sp>
        <p:nvSpPr>
          <p:cNvPr id="9" name="Text 6"/>
          <p:cNvSpPr txBox="1"/>
          <p:nvPr/>
        </p:nvSpPr>
        <p:spPr>
          <a:xfrm>
            <a:off x="1783994" y="2408987"/>
            <a:ext cx="767182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with Audio</a:t>
            </a:r>
            <a:endParaRPr lang="en-US" sz="10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rcRect t="-530" b="-530"/>
          <a:stretch>
            <a:fillRect/>
          </a:stretch>
        </p:blipFill>
        <p:spPr>
          <a:xfrm>
            <a:off x="3319272" y="1991106"/>
            <a:ext cx="247802" cy="286207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rcRect l="-27" r="-27"/>
          <a:stretch>
            <a:fillRect/>
          </a:stretch>
        </p:blipFill>
        <p:spPr>
          <a:xfrm>
            <a:off x="4555541" y="1680210"/>
            <a:ext cx="428854" cy="342900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4050792" y="2152040"/>
            <a:ext cx="1567282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Gemini-2.5-Flash</a:t>
            </a:r>
            <a:endParaRPr lang="en-US" sz="1300" dirty="0"/>
          </a:p>
        </p:txBody>
      </p:sp>
      <p:sp>
        <p:nvSpPr>
          <p:cNvPr id="13" name="Text 8"/>
          <p:cNvSpPr txBox="1"/>
          <p:nvPr/>
        </p:nvSpPr>
        <p:spPr>
          <a:xfrm>
            <a:off x="4048963" y="2408987"/>
            <a:ext cx="1548079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Vision-Language Model</a:t>
            </a:r>
            <a:endParaRPr lang="en-US" sz="10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2"/>
          <a:srcRect t="-530" b="-530"/>
          <a:stretch>
            <a:fillRect/>
          </a:stretch>
        </p:blipFill>
        <p:spPr>
          <a:xfrm>
            <a:off x="5971946" y="1991106"/>
            <a:ext cx="247802" cy="286207"/>
          </a:xfrm>
          <a:prstGeom prst="rect">
            <a:avLst/>
          </a:prstGeom>
        </p:spPr>
      </p:pic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4"/>
          <a:srcRect t="-45" b="-45"/>
          <a:stretch>
            <a:fillRect/>
          </a:stretch>
        </p:blipFill>
        <p:spPr>
          <a:xfrm>
            <a:off x="7294169" y="1680210"/>
            <a:ext cx="256946" cy="342900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6868058" y="2152040"/>
            <a:ext cx="1243584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JSON Output</a:t>
            </a:r>
            <a:endParaRPr lang="en-US" sz="1300" dirty="0"/>
          </a:p>
        </p:txBody>
      </p:sp>
      <p:sp>
        <p:nvSpPr>
          <p:cNvPr id="17" name="Text 10"/>
          <p:cNvSpPr txBox="1"/>
          <p:nvPr/>
        </p:nvSpPr>
        <p:spPr>
          <a:xfrm>
            <a:off x="6823253" y="2408987"/>
            <a:ext cx="1300277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Structured Analysis</a:t>
            </a:r>
            <a:endParaRPr lang="en-US" sz="10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2"/>
          <a:srcRect t="-530" b="-530"/>
          <a:stretch>
            <a:fillRect/>
          </a:stretch>
        </p:blipFill>
        <p:spPr>
          <a:xfrm>
            <a:off x="8624621" y="1991106"/>
            <a:ext cx="247802" cy="286207"/>
          </a:xfrm>
          <a:prstGeom prst="rect">
            <a:avLst/>
          </a:prstGeom>
        </p:spPr>
      </p:pic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03866" y="1680210"/>
            <a:ext cx="342900" cy="342900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9488729" y="2152040"/>
            <a:ext cx="1310335" cy="2478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Baichuan2-7B</a:t>
            </a:r>
            <a:endParaRPr lang="en-US" sz="1300" dirty="0"/>
          </a:p>
        </p:txBody>
      </p:sp>
      <p:sp>
        <p:nvSpPr>
          <p:cNvPr id="21" name="Text 12"/>
          <p:cNvSpPr txBox="1"/>
          <p:nvPr/>
        </p:nvSpPr>
        <p:spPr>
          <a:xfrm>
            <a:off x="9676181" y="2408987"/>
            <a:ext cx="900684" cy="19111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Text Encoder</a:t>
            </a:r>
            <a:endParaRPr lang="en-US" sz="1000" dirty="0"/>
          </a:p>
        </p:txBody>
      </p:sp>
      <p:sp>
        <p:nvSpPr>
          <p:cNvPr id="22" name="Shape 13"/>
          <p:cNvSpPr/>
          <p:nvPr/>
        </p:nvSpPr>
        <p:spPr>
          <a:xfrm>
            <a:off x="609905" y="3494202"/>
            <a:ext cx="5372100" cy="1447495"/>
          </a:xfrm>
          <a:prstGeom prst="roundRect">
            <a:avLst>
              <a:gd name="adj" fmla="val 3325"/>
            </a:avLst>
          </a:prstGeom>
          <a:solidFill>
            <a:srgbClr val="FFFFFF"/>
          </a:solidFill>
          <a:ln w="25400">
            <a:solidFill>
              <a:srgbClr val="BFDBFE"/>
            </a:solidFill>
            <a:prstDash val="solid"/>
          </a:ln>
        </p:spPr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6"/>
          <a:srcRect l="-80" r="-80"/>
          <a:stretch>
            <a:fillRect/>
          </a:stretch>
        </p:blipFill>
        <p:spPr>
          <a:xfrm>
            <a:off x="857707" y="3779495"/>
            <a:ext cx="286207" cy="228600"/>
          </a:xfrm>
          <a:prstGeom prst="rect">
            <a:avLst/>
          </a:prstGeom>
        </p:spPr>
      </p:pic>
      <p:sp>
        <p:nvSpPr>
          <p:cNvPr id="24" name="Text 14"/>
          <p:cNvSpPr txBox="1"/>
          <p:nvPr/>
        </p:nvSpPr>
        <p:spPr>
          <a:xfrm>
            <a:off x="1257300" y="3731946"/>
            <a:ext cx="1886407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Reasoning Process</a:t>
            </a:r>
            <a:endParaRPr lang="en-US" sz="16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25" name="Text 15"/>
          <p:cNvSpPr txBox="1"/>
          <p:nvPr/>
        </p:nvSpPr>
        <p:spPr>
          <a:xfrm>
            <a:off x="1257300" y="4037330"/>
            <a:ext cx="4410075" cy="74549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4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Detailed emotion analysis based on facial AUs, body posture, head pose, inter-frame relationships, and audio features</a:t>
            </a:r>
            <a:endParaRPr lang="en-US" sz="1400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26" name="Shape 16"/>
          <p:cNvSpPr/>
          <p:nvPr/>
        </p:nvSpPr>
        <p:spPr>
          <a:xfrm>
            <a:off x="6210605" y="3494202"/>
            <a:ext cx="5372100" cy="1447495"/>
          </a:xfrm>
          <a:prstGeom prst="roundRect">
            <a:avLst>
              <a:gd name="adj" fmla="val 3325"/>
            </a:avLst>
          </a:prstGeom>
          <a:solidFill>
            <a:srgbClr val="FFFFFF"/>
          </a:solidFill>
          <a:ln w="25400">
            <a:solidFill>
              <a:srgbClr val="DDD6FE"/>
            </a:solidFill>
            <a:prstDash val="solid"/>
          </a:ln>
        </p:spPr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58407" y="3779495"/>
            <a:ext cx="228600" cy="228600"/>
          </a:xfrm>
          <a:prstGeom prst="rect">
            <a:avLst/>
          </a:prstGeom>
        </p:spPr>
      </p:pic>
      <p:sp>
        <p:nvSpPr>
          <p:cNvPr id="28" name="Text 17"/>
          <p:cNvSpPr txBox="1"/>
          <p:nvPr/>
        </p:nvSpPr>
        <p:spPr>
          <a:xfrm>
            <a:off x="6801307" y="3731946"/>
            <a:ext cx="1867205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Confidence Scores</a:t>
            </a:r>
            <a:endParaRPr lang="en-US" sz="16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29" name="Text 18"/>
          <p:cNvSpPr txBox="1"/>
          <p:nvPr/>
        </p:nvSpPr>
        <p:spPr>
          <a:xfrm>
            <a:off x="6801307" y="4094048"/>
            <a:ext cx="4372661" cy="4764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4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Confidence levels for 6 emotions: neutral, angry, happy, sad, worried, surprised</a:t>
            </a:r>
            <a:endParaRPr lang="en-US" sz="1400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30" name="Shape 19"/>
          <p:cNvSpPr/>
          <p:nvPr/>
        </p:nvSpPr>
        <p:spPr>
          <a:xfrm>
            <a:off x="609905" y="5170297"/>
            <a:ext cx="5372100" cy="1447495"/>
          </a:xfrm>
          <a:prstGeom prst="roundRect">
            <a:avLst>
              <a:gd name="adj" fmla="val 3325"/>
            </a:avLst>
          </a:prstGeom>
          <a:solidFill>
            <a:srgbClr val="FFFFFF"/>
          </a:solidFill>
          <a:ln w="25400">
            <a:solidFill>
              <a:srgbClr val="A7F3D0"/>
            </a:solidFill>
            <a:prstDash val="solid"/>
          </a:ln>
        </p:spPr>
      </p:sp>
      <p:pic>
        <p:nvPicPr>
          <p:cNvPr id="31" name="Image 9" descr="preencoded.png"/>
          <p:cNvPicPr>
            <a:picLocks noChangeAspect="1"/>
          </p:cNvPicPr>
          <p:nvPr/>
        </p:nvPicPr>
        <p:blipFill>
          <a:blip r:embed="rId8"/>
          <a:srcRect l="-57" r="-57"/>
          <a:stretch>
            <a:fillRect/>
          </a:stretch>
        </p:blipFill>
        <p:spPr>
          <a:xfrm>
            <a:off x="857707" y="5456504"/>
            <a:ext cx="200254" cy="228600"/>
          </a:xfrm>
          <a:prstGeom prst="rect">
            <a:avLst/>
          </a:prstGeom>
        </p:spPr>
      </p:pic>
      <p:sp>
        <p:nvSpPr>
          <p:cNvPr id="32" name="Text 20"/>
          <p:cNvSpPr txBox="1"/>
          <p:nvPr/>
        </p:nvSpPr>
        <p:spPr>
          <a:xfrm>
            <a:off x="1171346" y="5408955"/>
            <a:ext cx="1172261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Final Label</a:t>
            </a:r>
            <a:endParaRPr lang="en-US" sz="16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33" name="Text 21"/>
          <p:cNvSpPr txBox="1"/>
          <p:nvPr/>
        </p:nvSpPr>
        <p:spPr>
          <a:xfrm>
            <a:off x="1171346" y="5770143"/>
            <a:ext cx="4229100" cy="4764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4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Predicted emotion category for easier data processing and downstream tasks</a:t>
            </a:r>
            <a:endParaRPr lang="en-US" sz="1400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34" name="Shape 22"/>
          <p:cNvSpPr/>
          <p:nvPr/>
        </p:nvSpPr>
        <p:spPr>
          <a:xfrm>
            <a:off x="6210605" y="5170297"/>
            <a:ext cx="5372100" cy="1447495"/>
          </a:xfrm>
          <a:prstGeom prst="roundRect">
            <a:avLst>
              <a:gd name="adj" fmla="val 3325"/>
            </a:avLst>
          </a:prstGeom>
          <a:solidFill>
            <a:srgbClr val="FFFFFF"/>
          </a:solidFill>
          <a:ln w="25400">
            <a:solidFill>
              <a:srgbClr val="FECACA"/>
            </a:solidFill>
            <a:prstDash val="solid"/>
          </a:ln>
        </p:spPr>
      </p:sp>
      <p:pic>
        <p:nvPicPr>
          <p:cNvPr id="35" name="Image 10" descr="preencoded.png"/>
          <p:cNvPicPr>
            <a:picLocks noChangeAspect="1"/>
          </p:cNvPicPr>
          <p:nvPr/>
        </p:nvPicPr>
        <p:blipFill>
          <a:blip r:embed="rId9"/>
          <a:srcRect l="-80" r="-80"/>
          <a:stretch>
            <a:fillRect/>
          </a:stretch>
        </p:blipFill>
        <p:spPr>
          <a:xfrm>
            <a:off x="6458407" y="5456504"/>
            <a:ext cx="286207" cy="228600"/>
          </a:xfrm>
          <a:prstGeom prst="rect">
            <a:avLst/>
          </a:prstGeom>
        </p:spPr>
      </p:pic>
      <p:sp>
        <p:nvSpPr>
          <p:cNvPr id="36" name="Text 23"/>
          <p:cNvSpPr txBox="1"/>
          <p:nvPr/>
        </p:nvSpPr>
        <p:spPr>
          <a:xfrm>
            <a:off x="6858000" y="5408955"/>
            <a:ext cx="2229307" cy="277063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600" b="1" dirty="0">
                <a:solidFill>
                  <a:srgbClr val="1F2937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Modality Contribution</a:t>
            </a:r>
            <a:endParaRPr lang="en-US" sz="1600" b="1" dirty="0">
              <a:solidFill>
                <a:srgbClr val="1F2937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37" name="Text 24"/>
          <p:cNvSpPr txBox="1"/>
          <p:nvPr/>
        </p:nvSpPr>
        <p:spPr>
          <a:xfrm>
            <a:off x="6858000" y="5770143"/>
            <a:ext cx="4420210" cy="476402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marL="0" indent="0" algn="l">
              <a:buNone/>
            </a:pPr>
            <a:r>
              <a:rPr lang="en-US" sz="140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Dynamic weighting of modality cues based on context-specific importance</a:t>
            </a:r>
            <a:endParaRPr lang="en-US" sz="1400" dirty="0">
              <a:solidFill>
                <a:srgbClr val="37415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ags/tag10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ags/tag11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ags/tag12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ags/tag13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ags/tag14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ags/tag15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ags/tag16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ags/tag17.xml><?xml version="1.0" encoding="utf-8"?>
<p:tagLst xmlns:p="http://schemas.openxmlformats.org/presentationml/2006/main">
  <p:tag name="KSO_WM_DIAGRAM_VIRTUALLY_FRAME" val="{&quot;height&quot;:91.52401574803147,&quot;left&quot;:76.931968503937,&quot;top&quot;:176,&quot;width&quot;:783.818031496063}"/>
</p:tagLst>
</file>

<file path=ppt/tags/tag18.xml><?xml version="1.0" encoding="utf-8"?>
<p:tagLst xmlns:p="http://schemas.openxmlformats.org/presentationml/2006/main">
  <p:tag name="KSO_WM_DIAGRAM_VIRTUALLY_FRAME" val="{&quot;height&quot;:91.52401574803147,&quot;left&quot;:76.931968503937,&quot;top&quot;:176,&quot;width&quot;:783.818031496063}"/>
</p:tagLst>
</file>

<file path=ppt/tags/tag19.xml><?xml version="1.0" encoding="utf-8"?>
<p:tagLst xmlns:p="http://schemas.openxmlformats.org/presentationml/2006/main">
  <p:tag name="KSO_WM_DIAGRAM_VIRTUALLY_FRAME" val="{&quot;height&quot;:91.52401574803147,&quot;left&quot;:76.931968503937,&quot;top&quot;:176,&quot;width&quot;:783.818031496063}"/>
</p:tagLst>
</file>

<file path=ppt/tags/tag2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ags/tag20.xml><?xml version="1.0" encoding="utf-8"?>
<p:tagLst xmlns:p="http://schemas.openxmlformats.org/presentationml/2006/main">
  <p:tag name="KSO_WM_DIAGRAM_VIRTUALLY_FRAME" val="{&quot;height&quot;:91.52401574803147,&quot;left&quot;:76.931968503937,&quot;top&quot;:176,&quot;width&quot;:783.818031496063}"/>
</p:tagLst>
</file>

<file path=ppt/tags/tag21.xml><?xml version="1.0" encoding="utf-8"?>
<p:tagLst xmlns:p="http://schemas.openxmlformats.org/presentationml/2006/main">
  <p:tag name="KSO_WM_DIAGRAM_VIRTUALLY_FRAME" val="{&quot;height&quot;:91.52401574803147,&quot;left&quot;:76.931968503937,&quot;top&quot;:176,&quot;width&quot;:783.818031496063}"/>
</p:tagLst>
</file>

<file path=ppt/tags/tag22.xml><?xml version="1.0" encoding="utf-8"?>
<p:tagLst xmlns:p="http://schemas.openxmlformats.org/presentationml/2006/main">
  <p:tag name="KSO_WM_DIAGRAM_VIRTUALLY_FRAME" val="{&quot;height&quot;:91.52401574803147,&quot;left&quot;:76.931968503937,&quot;top&quot;:176,&quot;width&quot;:783.818031496063}"/>
</p:tagLst>
</file>

<file path=ppt/tags/tag23.xml><?xml version="1.0" encoding="utf-8"?>
<p:tagLst xmlns:p="http://schemas.openxmlformats.org/presentationml/2006/main">
  <p:tag name="KSO_WM_DIAGRAM_VIRTUALLY_FRAME" val="{&quot;height&quot;:91.52401574803147,&quot;left&quot;:76.931968503937,&quot;top&quot;:176,&quot;width&quot;:783.818031496063}"/>
</p:tagLst>
</file>

<file path=ppt/tags/tag24.xml><?xml version="1.0" encoding="utf-8"?>
<p:tagLst xmlns:p="http://schemas.openxmlformats.org/presentationml/2006/main">
  <p:tag name="KSO_WM_DIAGRAM_VIRTUALLY_FRAME" val="{&quot;height&quot;:91.52401574803147,&quot;left&quot;:76.931968503937,&quot;top&quot;:176,&quot;width&quot;:783.818031496063}"/>
</p:tagLst>
</file>

<file path=ppt/tags/tag25.xml><?xml version="1.0" encoding="utf-8"?>
<p:tagLst xmlns:p="http://schemas.openxmlformats.org/presentationml/2006/main">
  <p:tag name="KSO_WM_DIAGRAM_VIRTUALLY_FRAME" val="{&quot;height&quot;:91.52401574803147,&quot;left&quot;:76.931968503937,&quot;top&quot;:176,&quot;width&quot;:783.818031496063}"/>
</p:tagLst>
</file>

<file path=ppt/tags/tag26.xml><?xml version="1.0" encoding="utf-8"?>
<p:tagLst xmlns:p="http://schemas.openxmlformats.org/presentationml/2006/main">
  <p:tag name="KSO_WM_DIAGRAM_VIRTUALLY_FRAME" val="{&quot;height&quot;:91.52401574803147,&quot;left&quot;:76.931968503937,&quot;top&quot;:176,&quot;width&quot;:783.818031496063}"/>
</p:tagLst>
</file>

<file path=ppt/tags/tag27.xml><?xml version="1.0" encoding="utf-8"?>
<p:tagLst xmlns:p="http://schemas.openxmlformats.org/presentationml/2006/main">
  <p:tag name="KSO_WM_DIAGRAM_VIRTUALLY_FRAME" val="{&quot;height&quot;:91.52401574803147,&quot;left&quot;:76.931968503937,&quot;top&quot;:176,&quot;width&quot;:783.818031496063}"/>
</p:tagLst>
</file>

<file path=ppt/tags/tag28.xml><?xml version="1.0" encoding="utf-8"?>
<p:tagLst xmlns:p="http://schemas.openxmlformats.org/presentationml/2006/main">
  <p:tag name="KSO_WM_DIAGRAM_VIRTUALLY_FRAME" val="{&quot;height&quot;:91.52401574803147,&quot;left&quot;:76.931968503937,&quot;top&quot;:176,&quot;width&quot;:783.818031496063}"/>
</p:tagLst>
</file>

<file path=ppt/tags/tag29.xml><?xml version="1.0" encoding="utf-8"?>
<p:tagLst xmlns:p="http://schemas.openxmlformats.org/presentationml/2006/main">
  <p:tag name="KSO_WM_DIAGRAM_VIRTUALLY_FRAME" val="{&quot;height&quot;:91.52401574803147,&quot;left&quot;:76.931968503937,&quot;top&quot;:176,&quot;width&quot;:783.818031496063}"/>
</p:tagLst>
</file>

<file path=ppt/tags/tag3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ags/tag30.xml><?xml version="1.0" encoding="utf-8"?>
<p:tagLst xmlns:p="http://schemas.openxmlformats.org/presentationml/2006/main">
  <p:tag name="KSO_WM_DIAGRAM_VIRTUALLY_FRAME" val="{&quot;height&quot;:320.1,&quot;left&quot;:19.65,&quot;top&quot;:153.1,&quot;width&quot;:923.1}"/>
</p:tagLst>
</file>

<file path=ppt/tags/tag31.xml><?xml version="1.0" encoding="utf-8"?>
<p:tagLst xmlns:p="http://schemas.openxmlformats.org/presentationml/2006/main">
  <p:tag name="KSO_WM_DIAGRAM_VIRTUALLY_FRAME" val="{&quot;height&quot;:320.1,&quot;left&quot;:19.65,&quot;top&quot;:153.1,&quot;width&quot;:923.1}"/>
</p:tagLst>
</file>

<file path=ppt/tags/tag32.xml><?xml version="1.0" encoding="utf-8"?>
<p:tagLst xmlns:p="http://schemas.openxmlformats.org/presentationml/2006/main">
  <p:tag name="KSO_WM_DIAGRAM_VIRTUALLY_FRAME" val="{&quot;height&quot;:320.1,&quot;left&quot;:19.65,&quot;top&quot;:153.1,&quot;width&quot;:923.1}"/>
</p:tagLst>
</file>

<file path=ppt/tags/tag33.xml><?xml version="1.0" encoding="utf-8"?>
<p:tagLst xmlns:p="http://schemas.openxmlformats.org/presentationml/2006/main">
  <p:tag name="KSO_WM_DIAGRAM_VIRTUALLY_FRAME" val="{&quot;height&quot;:320.1,&quot;left&quot;:19.65,&quot;top&quot;:153.1,&quot;width&quot;:923.1}"/>
</p:tagLst>
</file>

<file path=ppt/tags/tag34.xml><?xml version="1.0" encoding="utf-8"?>
<p:tagLst xmlns:p="http://schemas.openxmlformats.org/presentationml/2006/main">
  <p:tag name="KSO_WM_DIAGRAM_VIRTUALLY_FRAME" val="{&quot;height&quot;:320.1,&quot;left&quot;:19.65,&quot;top&quot;:153.1,&quot;width&quot;:923.1}"/>
</p:tagLst>
</file>

<file path=ppt/tags/tag35.xml><?xml version="1.0" encoding="utf-8"?>
<p:tagLst xmlns:p="http://schemas.openxmlformats.org/presentationml/2006/main">
  <p:tag name="KSO_WM_DIAGRAM_VIRTUALLY_FRAME" val="{&quot;height&quot;:320.1,&quot;left&quot;:19.65,&quot;top&quot;:153.1,&quot;width&quot;:923.1}"/>
</p:tagLst>
</file>

<file path=ppt/tags/tag36.xml><?xml version="1.0" encoding="utf-8"?>
<p:tagLst xmlns:p="http://schemas.openxmlformats.org/presentationml/2006/main">
  <p:tag name="KSO_WM_DIAGRAM_VIRTUALLY_FRAME" val="{&quot;height&quot;:320.1,&quot;left&quot;:19.65,&quot;top&quot;:153.1,&quot;width&quot;:923.1}"/>
</p:tagLst>
</file>

<file path=ppt/tags/tag37.xml><?xml version="1.0" encoding="utf-8"?>
<p:tagLst xmlns:p="http://schemas.openxmlformats.org/presentationml/2006/main">
  <p:tag name="KSO_WM_DIAGRAM_VIRTUALLY_FRAME" val="{&quot;height&quot;:320.1,&quot;left&quot;:19.65,&quot;top&quot;:153.1,&quot;width&quot;:923.1}"/>
</p:tagLst>
</file>

<file path=ppt/tags/tag4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ags/tag5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ags/tag6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ags/tag7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ags/tag8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ags/tag9.xml><?xml version="1.0" encoding="utf-8"?>
<p:tagLst xmlns:p="http://schemas.openxmlformats.org/presentationml/2006/main">
  <p:tag name="KSO_WM_DIAGRAM_VIRTUALLY_FRAME" val="{&quot;height&quot;:214.76598425196852,&quot;left&quot;:59.97598425196848,&quot;top&quot;:290.9140157480315,&quot;width&quot;:862.5340157480314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6510</Words>
  <Application>WPS 演示</Application>
  <PresentationFormat>宽屏</PresentationFormat>
  <Paragraphs>572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宋体</vt:lpstr>
      <vt:lpstr>Wingdings</vt:lpstr>
      <vt:lpstr>Noto Sans SC</vt:lpstr>
      <vt:lpstr>Noto Sans SC</vt:lpstr>
      <vt:lpstr>微软雅黑</vt:lpstr>
      <vt:lpstr>Fira Code</vt:lpstr>
      <vt:lpstr>Segoe Print</vt:lpstr>
      <vt:lpstr>Fira Code</vt:lpstr>
      <vt:lpstr>Fira Code</vt:lpstr>
      <vt:lpstr>Courier New</vt:lpstr>
      <vt:lpstr>Courier New</vt:lpstr>
      <vt:lpstr>Courier New</vt:lpstr>
      <vt:lpstr>Arial</vt:lpstr>
      <vt:lpstr>Wingdings</vt:lpstr>
      <vt:lpstr>Calibri</vt:lpstr>
      <vt:lpstr>Arial Unicode MS</vt:lpstr>
      <vt:lpstr>MingLiU-ExtB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XiongJun Guan</dc:creator>
  <cp:lastModifiedBy>关雄峻(2021310848)</cp:lastModifiedBy>
  <cp:revision>159</cp:revision>
  <dcterms:created xsi:type="dcterms:W3CDTF">2023-08-09T12:44:00Z</dcterms:created>
  <dcterms:modified xsi:type="dcterms:W3CDTF">2025-10-27T10:50:24Z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07BE29DBF60546228CED629C64F434E8_12</vt:lpwstr>
  </property>
</Properties>
</file>