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 id="2147483733" r:id="rId2"/>
  </p:sldMasterIdLst>
  <p:notesMasterIdLst>
    <p:notesMasterId r:id="rId15"/>
  </p:notesMasterIdLst>
  <p:handoutMasterIdLst>
    <p:handoutMasterId r:id="rId16"/>
  </p:handoutMasterIdLst>
  <p:sldIdLst>
    <p:sldId id="2960" r:id="rId3"/>
    <p:sldId id="2988" r:id="rId4"/>
    <p:sldId id="2963" r:id="rId5"/>
    <p:sldId id="2989" r:id="rId6"/>
    <p:sldId id="2992" r:id="rId7"/>
    <p:sldId id="2991" r:id="rId8"/>
    <p:sldId id="2990" r:id="rId9"/>
    <p:sldId id="2993" r:id="rId10"/>
    <p:sldId id="2994" r:id="rId11"/>
    <p:sldId id="2996" r:id="rId12"/>
    <p:sldId id="2995" r:id="rId13"/>
    <p:sldId id="2987" r:id="rId14"/>
  </p:sldIdLst>
  <p:sldSz cx="12858750"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1" userDrawn="1">
          <p15:clr>
            <a:srgbClr val="A4A3A4"/>
          </p15:clr>
        </p15:guide>
        <p15:guide id="3" pos="557" userDrawn="1">
          <p15:clr>
            <a:srgbClr val="A4A3A4"/>
          </p15:clr>
        </p15:guide>
        <p15:guide id="5" orient="horz" pos="4228"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E2"/>
    <a:srgbClr val="D2622B"/>
    <a:srgbClr val="C33C31"/>
    <a:srgbClr val="6B1B7A"/>
    <a:srgbClr val="015AAA"/>
    <a:srgbClr val="FFFFFF"/>
    <a:srgbClr val="FF0000"/>
    <a:srgbClr val="0000FF"/>
    <a:srgbClr val="660874"/>
    <a:srgbClr val="660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8054" autoAdjust="0"/>
  </p:normalViewPr>
  <p:slideViewPr>
    <p:cSldViewPr>
      <p:cViewPr varScale="1">
        <p:scale>
          <a:sx n="81" d="100"/>
          <a:sy n="81" d="100"/>
        </p:scale>
        <p:origin x="472" y="72"/>
      </p:cViewPr>
      <p:guideLst>
        <p:guide orient="horz" pos="328"/>
        <p:guide pos="4051"/>
        <p:guide pos="557"/>
        <p:guide orient="horz" pos="4228"/>
        <p:guide pos="7497"/>
        <p:guide pos="6908"/>
      </p:guideLst>
    </p:cSldViewPr>
  </p:slideViewPr>
  <p:outlineViewPr>
    <p:cViewPr>
      <p:scale>
        <a:sx n="100" d="100"/>
        <a:sy n="100" d="100"/>
      </p:scale>
      <p:origin x="0" y="-404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77" d="100"/>
          <a:sy n="77" d="100"/>
        </p:scale>
        <p:origin x="3096"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2025/10/26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2025/10/26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pple-system"/>
              </a:rPr>
              <a:t>Good morning everyone. My name is </a:t>
            </a:r>
            <a:r>
              <a:rPr lang="en-US" altLang="zh-CN" b="0" i="0" dirty="0" err="1">
                <a:effectLst/>
                <a:latin typeface="-apple-system"/>
              </a:rPr>
              <a:t>Yixuan</a:t>
            </a:r>
            <a:r>
              <a:rPr lang="en-US" altLang="zh-CN" b="0" i="0" dirty="0">
                <a:effectLst/>
                <a:latin typeface="-apple-system"/>
              </a:rPr>
              <a:t> Fan, and today I’ll present our work titled </a:t>
            </a:r>
            <a:r>
              <a:rPr lang="en-US" altLang="zh-CN" b="0" i="1" dirty="0">
                <a:effectLst/>
                <a:latin typeface="-apple-system"/>
              </a:rPr>
              <a:t>JPDS-NN: Reinforcement Learning-Based Dynamic Task Allocation for Agricultural Vehicle Routing Optimization</a:t>
            </a:r>
            <a:r>
              <a:rPr lang="en-US" altLang="zh-CN" b="0" i="0" dirty="0">
                <a:effectLst/>
                <a:latin typeface="-apple-system"/>
              </a:rPr>
              <a:t>. </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427806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400" b="0" dirty="0">
                <a:solidFill>
                  <a:schemeClr val="bg2">
                    <a:lumMod val="25000"/>
                  </a:schemeClr>
                </a:solidFill>
                <a:latin typeface="Times New Roman" panose="02020603050405020304" pitchFamily="18" charset="0"/>
                <a:cs typeface="Times New Roman" panose="02020603050405020304" pitchFamily="18" charset="0"/>
              </a:rPr>
              <a:t>Thank You for Your Attention! If you have any questions, you can contact me by email or browse our project website</a:t>
            </a:r>
            <a:endParaRPr lang="zh-CN" altLang="en-US" sz="1400" b="0" dirty="0">
              <a:solidFill>
                <a:schemeClr val="bg2">
                  <a:lumMod val="25000"/>
                </a:schemeClr>
              </a:solidFill>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7552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pple-system"/>
              </a:rPr>
              <a:t>Good morning everyone. My name is </a:t>
            </a:r>
            <a:r>
              <a:rPr lang="en-US" altLang="zh-CN" b="0" i="0" dirty="0" err="1">
                <a:effectLst/>
                <a:latin typeface="-apple-system"/>
              </a:rPr>
              <a:t>Yixuan</a:t>
            </a:r>
            <a:r>
              <a:rPr lang="en-US" altLang="zh-CN" b="0" i="0" dirty="0">
                <a:effectLst/>
                <a:latin typeface="-apple-system"/>
              </a:rPr>
              <a:t> Fan, and today I’ll present our work titled </a:t>
            </a:r>
            <a:r>
              <a:rPr lang="en-US" altLang="zh-CN" b="0" i="1" dirty="0">
                <a:effectLst/>
                <a:latin typeface="-apple-system"/>
              </a:rPr>
              <a:t>JPDS-NN: Reinforcement Learning-Based Dynamic Task Allocation for Agricultural Vehicle Routing Optimization</a:t>
            </a:r>
            <a:r>
              <a:rPr lang="en-US" altLang="zh-CN" b="0" i="0" dirty="0">
                <a:effectLst/>
                <a:latin typeface="-apple-system"/>
              </a:rPr>
              <a:t>. </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21626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Autonomous farming systems are transforming agriculture, but they still face challenges in coordination and task planning. Efficient algorithms are needed to manage complex and dynamic field operations. As shown in the images, large-scale farms in northeastern China involve cooperative operations of multiple agricultural machines, which require intelligent planning to optimize performance.</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57126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Autonomous farming systems are transforming agriculture, but they still face challenges in coordination and task planning. Efficient algorithms are needed to manage complex and dynamic field operations. As shown in the images, large-scale farms in northeastern China involve cooperative operations of multiple agricultural machines, which require intelligent planning to optimize performance.</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55737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Autonomous farming systems are transforming agriculture, but they still face challenges in coordination and task planning. Efficient algorithms are needed to manage complex and dynamic field operations. As shown in the images, large-scale farms in northeastern China involve cooperative operations of multiple agricultural machines, which require intelligent planning to optimize performance.</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46731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Autonomous farming systems are transforming agriculture, but they still face challenges in coordination and task planning. Efficient algorithms are needed to manage complex and dynamic field operations. As shown in the images, large-scale farms in northeastern China involve cooperative operations of multiple agricultural machines, which require intelligent planning to optimize performance.</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23131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The core problem is how to allocate tasks to agricultural vehicles efficiently. Traditionally, we model this problem as Vehicle Routing Problem, or VRP, and using methods include exact solutions, heuristics, and neural networks to solve it. However, they often struggle with task granularity, computational efficiency, and generation of optimal training samples. Our work addresses these limitations.</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29724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The core problem is how to allocate tasks to agricultural vehicles efficiently. Traditionally, we model this problem as Vehicle Routing Problem, or VRP, and using methods include exact solutions, heuristics, and neural networks to solve it. However, they often struggle with task granularity, computational efficiency, and generation of optimal training samples. Our work addresses these limitations.</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66503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effectLst/>
                <a:latin typeface="-apple-system"/>
              </a:rPr>
              <a:t>The core problem is how to allocate tasks to agricultural vehicles efficiently. Traditionally, we model this problem as Vehicle Routing Problem, or VRP, and using methods include exact solutions, heuristics, and neural networks to solve it. However, they often struggle with task granularity, computational efficiency, and generation of optimal training samples. Our work addresses these limitations.</a:t>
            </a:r>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107031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D2960CF-3F98-B9AF-58A1-B9FF832722D9}"/>
              </a:ext>
            </a:extLst>
          </p:cNvPr>
          <p:cNvSpPr/>
          <p:nvPr userDrawn="1"/>
        </p:nvSpPr>
        <p:spPr>
          <a:xfrm>
            <a:off x="-8874" y="-15896"/>
            <a:ext cx="12876498" cy="7248546"/>
          </a:xfrm>
          <a:prstGeom prst="rect">
            <a:avLst/>
          </a:prstGeom>
          <a:gradFill flip="none" rotWithShape="1">
            <a:gsLst>
              <a:gs pos="100000">
                <a:srgbClr val="992164"/>
              </a:gs>
              <a:gs pos="73000">
                <a:srgbClr val="7A1769"/>
              </a:gs>
              <a:gs pos="0">
                <a:srgbClr val="580C6E"/>
              </a:gs>
              <a:gs pos="100000">
                <a:srgbClr val="AC276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a:extLst>
              <a:ext uri="{FF2B5EF4-FFF2-40B4-BE49-F238E27FC236}">
                <a16:creationId xmlns:a16="http://schemas.microsoft.com/office/drawing/2014/main" id="{7EC2D6C6-DBA2-C423-6722-C3A581CD2D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980"/>
          <a:stretch/>
        </p:blipFill>
        <p:spPr>
          <a:xfrm>
            <a:off x="-17748" y="3853818"/>
            <a:ext cx="12858750" cy="3434915"/>
          </a:xfrm>
          <a:prstGeom prst="rect">
            <a:avLst/>
          </a:prstGeom>
        </p:spPr>
      </p:pic>
      <p:cxnSp>
        <p:nvCxnSpPr>
          <p:cNvPr id="8" name="直接连接符 7">
            <a:extLst>
              <a:ext uri="{FF2B5EF4-FFF2-40B4-BE49-F238E27FC236}">
                <a16:creationId xmlns:a16="http://schemas.microsoft.com/office/drawing/2014/main" id="{575F7C06-84BA-FED5-7688-F73ECAF06FFA}"/>
              </a:ext>
            </a:extLst>
          </p:cNvPr>
          <p:cNvCxnSpPr>
            <a:cxnSpLocks/>
          </p:cNvCxnSpPr>
          <p:nvPr userDrawn="1"/>
        </p:nvCxnSpPr>
        <p:spPr>
          <a:xfrm>
            <a:off x="676711" y="2107150"/>
            <a:ext cx="75797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DC4FF46-FC17-0E5E-762D-3745CA4F54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710" y="1026942"/>
            <a:ext cx="4653083" cy="835641"/>
          </a:xfrm>
          <a:prstGeom prst="rect">
            <a:avLst/>
          </a:prstGeom>
        </p:spPr>
      </p:pic>
      <p:sp>
        <p:nvSpPr>
          <p:cNvPr id="16" name="文本占位符 15">
            <a:extLst>
              <a:ext uri="{FF2B5EF4-FFF2-40B4-BE49-F238E27FC236}">
                <a16:creationId xmlns:a16="http://schemas.microsoft.com/office/drawing/2014/main" id="{28E0A6FF-AE44-7592-3BAB-7AAEDB96FBA3}"/>
              </a:ext>
            </a:extLst>
          </p:cNvPr>
          <p:cNvSpPr>
            <a:spLocks noGrp="1"/>
          </p:cNvSpPr>
          <p:nvPr>
            <p:ph type="body" sz="quarter" idx="10" hasCustomPrompt="1"/>
          </p:nvPr>
        </p:nvSpPr>
        <p:spPr>
          <a:xfrm>
            <a:off x="709407" y="2555865"/>
            <a:ext cx="9864725" cy="863600"/>
          </a:xfrm>
        </p:spPr>
        <p:txBody>
          <a:bodyPr>
            <a:normAutofit/>
          </a:bodyPr>
          <a:lstStyle>
            <a:lvl1pPr marL="0" indent="0">
              <a:buNone/>
              <a:defRPr sz="4400"/>
            </a:lvl1pPr>
          </a:lstStyle>
          <a:p>
            <a:pPr marL="0" marR="0" lvl="0" indent="0" algn="l" defTabSz="964303" rtl="0" eaLnBrk="1" fontAlgn="auto" latinLnBrk="0" hangingPunct="1">
              <a:lnSpc>
                <a:spcPct val="90000"/>
              </a:lnSpc>
              <a:spcBef>
                <a:spcPts val="1055"/>
              </a:spcBef>
              <a:spcAft>
                <a:spcPts val="0"/>
              </a:spcAft>
              <a:buClrTx/>
              <a:buSzTx/>
              <a:buFont typeface="Arial" panose="020B0604020202020204" pitchFamily="34" charset="0"/>
              <a:buNone/>
              <a:tabLst/>
              <a:defRPr/>
            </a:pPr>
            <a:r>
              <a:rPr lang="en-US" altLang="zh-CN" sz="3200" b="1" dirty="0">
                <a:solidFill>
                  <a:prstClr val="white"/>
                </a:solidFill>
                <a:ea typeface="思源黑体 CN Bold" panose="020B0800000000000000" pitchFamily="34" charset="-122"/>
                <a:cs typeface="+mj-cs"/>
              </a:rPr>
              <a:t>title</a:t>
            </a:r>
            <a:endParaRPr lang="zh-CN" altLang="en-US" sz="3200" b="1" dirty="0">
              <a:solidFill>
                <a:prstClr val="white"/>
              </a:solidFill>
              <a:ea typeface="思源黑体 CN Bold" panose="020B0800000000000000" pitchFamily="34" charset="-122"/>
              <a:cs typeface="+mj-cs"/>
            </a:endParaRPr>
          </a:p>
        </p:txBody>
      </p:sp>
      <p:sp>
        <p:nvSpPr>
          <p:cNvPr id="17" name="文本占位符 15">
            <a:extLst>
              <a:ext uri="{FF2B5EF4-FFF2-40B4-BE49-F238E27FC236}">
                <a16:creationId xmlns:a16="http://schemas.microsoft.com/office/drawing/2014/main" id="{CE72505E-186E-4526-72A9-832DD9E9A19E}"/>
              </a:ext>
            </a:extLst>
          </p:cNvPr>
          <p:cNvSpPr>
            <a:spLocks noGrp="1"/>
          </p:cNvSpPr>
          <p:nvPr>
            <p:ph type="body" sz="quarter" idx="11" hasCustomPrompt="1"/>
          </p:nvPr>
        </p:nvSpPr>
        <p:spPr>
          <a:xfrm>
            <a:off x="709407" y="3786005"/>
            <a:ext cx="9864725" cy="863600"/>
          </a:xfrm>
        </p:spPr>
        <p:txBody>
          <a:bodyPr>
            <a:normAutofit/>
          </a:bodyPr>
          <a:lstStyle>
            <a:lvl1pPr marL="0" indent="0">
              <a:buNone/>
              <a:defRPr sz="2000"/>
            </a:lvl1pPr>
          </a:lstStyle>
          <a:p>
            <a:pPr defTabSz="914377" fontAlgn="auto">
              <a:spcBef>
                <a:spcPts val="0"/>
              </a:spcBef>
              <a:spcAft>
                <a:spcPts val="0"/>
              </a:spcAft>
              <a:defRPr/>
            </a:pPr>
            <a:r>
              <a:rPr lang="en-US" altLang="zh-CN" sz="3200" dirty="0">
                <a:solidFill>
                  <a:schemeClr val="bg1"/>
                </a:solidFill>
                <a:latin typeface="OPPOSans M" panose="00020600040101010101" pitchFamily="18" charset="-122"/>
                <a:ea typeface="思源黑体 CN Bold" panose="020B0800000000000000"/>
                <a:cs typeface="OPPOSans M" panose="00020600040101010101" pitchFamily="18" charset="-122"/>
              </a:rPr>
              <a:t>Date | name</a:t>
            </a:r>
            <a:endParaRPr lang="zh-CN" altLang="en-US" sz="3200" dirty="0">
              <a:solidFill>
                <a:schemeClr val="bg1"/>
              </a:solidFill>
              <a:latin typeface="OPPOSans M" panose="00020600040101010101" pitchFamily="18" charset="-122"/>
              <a:ea typeface="思源黑体 CN Bold" panose="020B0800000000000000"/>
              <a:cs typeface="OPPOSans M" panose="00020600040101010101" pitchFamily="18" charset="-122"/>
            </a:endParaRPr>
          </a:p>
        </p:txBody>
      </p:sp>
    </p:spTree>
    <p:extLst>
      <p:ext uri="{BB962C8B-B14F-4D97-AF65-F5344CB8AC3E}">
        <p14:creationId xmlns:p14="http://schemas.microsoft.com/office/powerpoint/2010/main" val="302286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31502A-7294-9848-AFF1-6116ACE1419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1" lang="zh-CN" altLang="en-US" dirty="0"/>
              <a:t>单击此处编辑母版标题样式</a:t>
            </a:r>
          </a:p>
        </p:txBody>
      </p:sp>
      <p:pic>
        <p:nvPicPr>
          <p:cNvPr id="7" name="图片 6">
            <a:extLst>
              <a:ext uri="{FF2B5EF4-FFF2-40B4-BE49-F238E27FC236}">
                <a16:creationId xmlns:a16="http://schemas.microsoft.com/office/drawing/2014/main" id="{A36AE536-E505-4FB3-A28C-1929C735A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885"/>
          <a:stretch/>
        </p:blipFill>
        <p:spPr>
          <a:xfrm>
            <a:off x="10749855" y="215449"/>
            <a:ext cx="1864039" cy="902473"/>
          </a:xfrm>
          <a:prstGeom prst="rect">
            <a:avLst/>
          </a:prstGeom>
        </p:spPr>
      </p:pic>
      <p:sp>
        <p:nvSpPr>
          <p:cNvPr id="9" name="Slide Number Placeholder 3">
            <a:extLst>
              <a:ext uri="{FF2B5EF4-FFF2-40B4-BE49-F238E27FC236}">
                <a16:creationId xmlns:a16="http://schemas.microsoft.com/office/drawing/2014/main" id="{A490BE47-F6E1-43C7-B1D4-5B9F48C5DCB5}"/>
              </a:ext>
            </a:extLst>
          </p:cNvPr>
          <p:cNvSpPr txBox="1">
            <a:spLocks/>
          </p:cNvSpPr>
          <p:nvPr userDrawn="1"/>
        </p:nvSpPr>
        <p:spPr>
          <a:xfrm>
            <a:off x="9381703" y="6847578"/>
            <a:ext cx="2893219" cy="385072"/>
          </a:xfrm>
          <a:prstGeom prst="rect">
            <a:avLst/>
          </a:prstGeom>
        </p:spPr>
        <p:txBody>
          <a:bodyPr vert="horz" lIns="91440" tIns="45720" rIns="91440" bIns="45720" rtlCol="0" anchor="ctr"/>
          <a:lstStyle>
            <a:defPPr>
              <a:defRPr lang="zh-CN"/>
            </a:defPPr>
            <a:lvl1pPr algn="r" rtl="0" fontAlgn="base">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fld id="{1E9EB52D-62C1-4545-8D3D-5B4C8E5EC470}" type="slidenum">
              <a:rPr lang="zh-CN" altLang="en-US" smtClean="0"/>
              <a:pPr/>
              <a:t>‹#›</a:t>
            </a:fld>
            <a:endParaRPr lang="zh-CN" altLang="en-US" dirty="0"/>
          </a:p>
        </p:txBody>
      </p:sp>
    </p:spTree>
    <p:extLst>
      <p:ext uri="{BB962C8B-B14F-4D97-AF65-F5344CB8AC3E}">
        <p14:creationId xmlns:p14="http://schemas.microsoft.com/office/powerpoint/2010/main" val="113320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6BEB38F-893F-445B-DDC2-0EE3C2E020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91" y="143188"/>
            <a:ext cx="4018984" cy="721764"/>
          </a:xfrm>
          <a:prstGeom prst="rect">
            <a:avLst/>
          </a:prstGeom>
        </p:spPr>
      </p:pic>
    </p:spTree>
    <p:extLst>
      <p:ext uri="{BB962C8B-B14F-4D97-AF65-F5344CB8AC3E}">
        <p14:creationId xmlns:p14="http://schemas.microsoft.com/office/powerpoint/2010/main" val="66603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FE6CCDC9-4974-DDF5-E8AB-0216AF41FEDC}"/>
              </a:ext>
            </a:extLst>
          </p:cNvPr>
          <p:cNvSpPr>
            <a:spLocks noGrp="1"/>
          </p:cNvSpPr>
          <p:nvPr>
            <p:ph type="sldNum" sz="quarter" idx="12"/>
          </p:nvPr>
        </p:nvSpPr>
        <p:spPr>
          <a:xfrm>
            <a:off x="9381703" y="6847578"/>
            <a:ext cx="2893219" cy="385072"/>
          </a:xfrm>
        </p:spPr>
        <p:txBody>
          <a:bodyPr/>
          <a:lstStyle>
            <a:lvl1pPr>
              <a:defRPr sz="1600">
                <a:solidFill>
                  <a:schemeClr val="tx1"/>
                </a:solidFill>
              </a:defRPr>
            </a:lvl1pPr>
          </a:lstStyle>
          <a:p>
            <a:fld id="{1E9EB52D-62C1-4545-8D3D-5B4C8E5EC470}" type="slidenum">
              <a:rPr lang="zh-CN" altLang="en-US" smtClean="0"/>
              <a:pPr/>
              <a:t>‹#›</a:t>
            </a:fld>
            <a:endParaRPr lang="zh-CN" altLang="en-US" dirty="0"/>
          </a:p>
        </p:txBody>
      </p:sp>
      <p:pic>
        <p:nvPicPr>
          <p:cNvPr id="12" name="图片 11">
            <a:extLst>
              <a:ext uri="{FF2B5EF4-FFF2-40B4-BE49-F238E27FC236}">
                <a16:creationId xmlns:a16="http://schemas.microsoft.com/office/drawing/2014/main" id="{E6BEB38F-893F-445B-DDC2-0EE3C2E020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91" y="143188"/>
            <a:ext cx="4018984" cy="721764"/>
          </a:xfrm>
          <a:prstGeom prst="rect">
            <a:avLst/>
          </a:prstGeom>
        </p:spPr>
      </p:pic>
      <p:sp>
        <p:nvSpPr>
          <p:cNvPr id="18" name="矩形 17">
            <a:extLst>
              <a:ext uri="{FF2B5EF4-FFF2-40B4-BE49-F238E27FC236}">
                <a16:creationId xmlns:a16="http://schemas.microsoft.com/office/drawing/2014/main" id="{A4730F7B-A4D7-4C29-B387-A6C85E038BBC}"/>
              </a:ext>
            </a:extLst>
          </p:cNvPr>
          <p:cNvSpPr/>
          <p:nvPr userDrawn="1"/>
        </p:nvSpPr>
        <p:spPr>
          <a:xfrm>
            <a:off x="696829" y="384403"/>
            <a:ext cx="108000" cy="324000"/>
          </a:xfrm>
          <a:prstGeom prst="rect">
            <a:avLst/>
          </a:prstGeom>
          <a:solidFill>
            <a:srgbClr val="015AAA"/>
          </a:solidFill>
          <a:ln w="22225" cap="rnd" cmpd="sng" algn="ctr">
            <a:noFill/>
            <a:prstDash val="solid"/>
          </a:ln>
          <a:effectLst/>
        </p:spPr>
        <p:txBody>
          <a:bodyPr rtlCol="0" anchor="ctr"/>
          <a:lstStyle/>
          <a:p>
            <a:pPr marL="0" marR="0" lvl="0" indent="0" algn="ctr" defTabSz="482163" eaLnBrk="1" fontAlgn="auto" latinLnBrk="0" hangingPunct="1">
              <a:lnSpc>
                <a:spcPct val="100000"/>
              </a:lnSpc>
              <a:spcBef>
                <a:spcPts val="0"/>
              </a:spcBef>
              <a:spcAft>
                <a:spcPts val="0"/>
              </a:spcAft>
              <a:buClrTx/>
              <a:buSzTx/>
              <a:buFontTx/>
              <a:buNone/>
              <a:tabLst/>
              <a:defRPr/>
            </a:pPr>
            <a:endParaRPr kumimoji="1" lang="zh-CN" altLang="en-US" sz="1898" b="0" i="0" u="none" strike="noStrike" kern="0" cap="none" spc="0" normalizeH="0" baseline="0" noProof="0">
              <a:ln>
                <a:noFill/>
              </a:ln>
              <a:solidFill>
                <a:srgbClr val="FFFFFF"/>
              </a:solidFill>
              <a:effectLst/>
              <a:uLnTx/>
              <a:uFillTx/>
              <a:latin typeface="Gill Sans MT" panose="020B0502020104020203"/>
              <a:ea typeface="华文中宋" panose="02010600040101010101" pitchFamily="2" charset="-122"/>
              <a:cs typeface="+mn-cs"/>
            </a:endParaRPr>
          </a:p>
        </p:txBody>
      </p:sp>
      <p:sp>
        <p:nvSpPr>
          <p:cNvPr id="11" name="标题 1">
            <a:extLst>
              <a:ext uri="{FF2B5EF4-FFF2-40B4-BE49-F238E27FC236}">
                <a16:creationId xmlns:a16="http://schemas.microsoft.com/office/drawing/2014/main" id="{CDF8CAA1-2AFC-4EF5-B7C5-43C103BA6D82}"/>
              </a:ext>
            </a:extLst>
          </p:cNvPr>
          <p:cNvSpPr>
            <a:spLocks noGrp="1"/>
          </p:cNvSpPr>
          <p:nvPr>
            <p:ph type="title"/>
          </p:nvPr>
        </p:nvSpPr>
        <p:spPr>
          <a:xfrm>
            <a:off x="804829" y="318182"/>
            <a:ext cx="11096776" cy="456442"/>
          </a:xfrm>
        </p:spPr>
        <p:txBody>
          <a:bodyPr>
            <a:noAutofit/>
          </a:bodyPr>
          <a:lstStyle>
            <a:lvl1pPr>
              <a:defRPr sz="2800" b="1">
                <a:latin typeface="+mj-lt"/>
                <a:cs typeface="Arial" panose="020B0604020202020204" pitchFamily="34" charset="0"/>
              </a:defRPr>
            </a:lvl1pPr>
          </a:lstStyle>
          <a:p>
            <a:r>
              <a:rPr kumimoji="1" lang="zh-CN" altLang="en-US" dirty="0"/>
              <a:t>单击此处编辑母版标题样式</a:t>
            </a:r>
          </a:p>
        </p:txBody>
      </p:sp>
    </p:spTree>
    <p:extLst>
      <p:ext uri="{BB962C8B-B14F-4D97-AF65-F5344CB8AC3E}">
        <p14:creationId xmlns:p14="http://schemas.microsoft.com/office/powerpoint/2010/main" val="387444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FE5434E-8DB8-6DA3-59ED-0507BF79B0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0374" y="1370893"/>
            <a:ext cx="6081178" cy="5138936"/>
          </a:xfrm>
          <a:prstGeom prst="rect">
            <a:avLst/>
          </a:prstGeom>
        </p:spPr>
      </p:pic>
      <p:sp>
        <p:nvSpPr>
          <p:cNvPr id="10" name="Slide Number Placeholder 3">
            <a:extLst>
              <a:ext uri="{FF2B5EF4-FFF2-40B4-BE49-F238E27FC236}">
                <a16:creationId xmlns:a16="http://schemas.microsoft.com/office/drawing/2014/main" id="{FE6CCDC9-4974-DDF5-E8AB-0216AF41FEDC}"/>
              </a:ext>
            </a:extLst>
          </p:cNvPr>
          <p:cNvSpPr>
            <a:spLocks noGrp="1"/>
          </p:cNvSpPr>
          <p:nvPr>
            <p:ph type="sldNum" sz="quarter" idx="12"/>
          </p:nvPr>
        </p:nvSpPr>
        <p:spPr>
          <a:xfrm>
            <a:off x="9381703" y="6847578"/>
            <a:ext cx="2893219" cy="385072"/>
          </a:xfrm>
        </p:spPr>
        <p:txBody>
          <a:bodyPr/>
          <a:lstStyle>
            <a:lvl1pPr>
              <a:defRPr sz="1600">
                <a:solidFill>
                  <a:schemeClr val="tx1"/>
                </a:solidFill>
              </a:defRPr>
            </a:lvl1pPr>
          </a:lstStyle>
          <a:p>
            <a:fld id="{1E9EB52D-62C1-4545-8D3D-5B4C8E5EC470}" type="slidenum">
              <a:rPr lang="zh-CN" altLang="en-US" smtClean="0"/>
              <a:pPr/>
              <a:t>‹#›</a:t>
            </a:fld>
            <a:endParaRPr lang="zh-CN" altLang="en-US" dirty="0"/>
          </a:p>
        </p:txBody>
      </p:sp>
      <p:pic>
        <p:nvPicPr>
          <p:cNvPr id="12" name="图片 11">
            <a:extLst>
              <a:ext uri="{FF2B5EF4-FFF2-40B4-BE49-F238E27FC236}">
                <a16:creationId xmlns:a16="http://schemas.microsoft.com/office/drawing/2014/main" id="{E6BEB38F-893F-445B-DDC2-0EE3C2E02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591" y="143188"/>
            <a:ext cx="4018984" cy="721764"/>
          </a:xfrm>
          <a:prstGeom prst="rect">
            <a:avLst/>
          </a:prstGeom>
        </p:spPr>
      </p:pic>
      <p:pic>
        <p:nvPicPr>
          <p:cNvPr id="13" name="图片 12">
            <a:extLst>
              <a:ext uri="{FF2B5EF4-FFF2-40B4-BE49-F238E27FC236}">
                <a16:creationId xmlns:a16="http://schemas.microsoft.com/office/drawing/2014/main" id="{19D5BEDF-FCB9-4A30-92B5-C929D2C6AAA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2885"/>
          <a:stretch/>
        </p:blipFill>
        <p:spPr>
          <a:xfrm>
            <a:off x="10621159" y="325406"/>
            <a:ext cx="1864039" cy="902473"/>
          </a:xfrm>
          <a:prstGeom prst="rect">
            <a:avLst/>
          </a:prstGeom>
        </p:spPr>
      </p:pic>
    </p:spTree>
    <p:extLst>
      <p:ext uri="{BB962C8B-B14F-4D97-AF65-F5344CB8AC3E}">
        <p14:creationId xmlns:p14="http://schemas.microsoft.com/office/powerpoint/2010/main" val="234854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791EA-4213-4B2D-A9B2-0EF4A714DD2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0CFACEC-C50B-43BE-BCC8-71F09771810F}"/>
              </a:ext>
            </a:extLst>
          </p:cNvPr>
          <p:cNvSpPr>
            <a:spLocks noGrp="1"/>
          </p:cNvSpPr>
          <p:nvPr>
            <p:ph type="dt" sz="half" idx="10"/>
          </p:nvPr>
        </p:nvSpPr>
        <p:spPr/>
        <p:txBody>
          <a:bodyPr/>
          <a:lstStyle/>
          <a:p>
            <a:fld id="{FA2F6024-CF2E-479E-A7E6-18CE4AE9828F}" type="datetime1">
              <a:rPr lang="zh-CN" altLang="en-US" smtClean="0"/>
              <a:t>2025/10/26</a:t>
            </a:fld>
            <a:endParaRPr lang="zh-CN" altLang="en-US"/>
          </a:p>
        </p:txBody>
      </p:sp>
      <p:sp>
        <p:nvSpPr>
          <p:cNvPr id="4" name="页脚占位符 3">
            <a:extLst>
              <a:ext uri="{FF2B5EF4-FFF2-40B4-BE49-F238E27FC236}">
                <a16:creationId xmlns:a16="http://schemas.microsoft.com/office/drawing/2014/main" id="{C49D1591-7EA6-4F75-9A1F-3007A2D72C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1901FC0-E336-4775-877C-DC173EDC3B19}"/>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51106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C0442-0A1B-4AA4-A072-BD6890C4C9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3D16FE5-A0B6-4D15-8DBB-33C2E494B4FF}"/>
              </a:ext>
            </a:extLst>
          </p:cNvPr>
          <p:cNvSpPr>
            <a:spLocks noGrp="1"/>
          </p:cNvSpPr>
          <p:nvPr>
            <p:ph type="dt" sz="half" idx="10"/>
          </p:nvPr>
        </p:nvSpPr>
        <p:spPr/>
        <p:txBody>
          <a:bodyPr/>
          <a:lstStyle/>
          <a:p>
            <a:fld id="{FA2F6024-CF2E-479E-A7E6-18CE4AE9828F}" type="datetime1">
              <a:rPr lang="zh-CN" altLang="en-US" smtClean="0"/>
              <a:t>2025/10/26</a:t>
            </a:fld>
            <a:endParaRPr lang="zh-CN" altLang="en-US"/>
          </a:p>
        </p:txBody>
      </p:sp>
      <p:sp>
        <p:nvSpPr>
          <p:cNvPr id="4" name="页脚占位符 3">
            <a:extLst>
              <a:ext uri="{FF2B5EF4-FFF2-40B4-BE49-F238E27FC236}">
                <a16:creationId xmlns:a16="http://schemas.microsoft.com/office/drawing/2014/main" id="{217504B9-835C-47A9-BDD8-08DC909E84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2AF796-6B48-4B9C-B411-BC32DA0A7B88}"/>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84529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C5F1D0-9B64-445B-A692-0A1F52B117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1522E3-C592-4DAF-8D22-0676B2D8EBAA}"/>
              </a:ext>
            </a:extLst>
          </p:cNvPr>
          <p:cNvSpPr>
            <a:spLocks noGrp="1"/>
          </p:cNvSpPr>
          <p:nvPr>
            <p:ph type="dt" sz="half" idx="10"/>
          </p:nvPr>
        </p:nvSpPr>
        <p:spPr/>
        <p:txBody>
          <a:bodyPr/>
          <a:lstStyle/>
          <a:p>
            <a:fld id="{FA2F6024-CF2E-479E-A7E6-18CE4AE9828F}" type="datetime1">
              <a:rPr lang="zh-CN" altLang="en-US" smtClean="0"/>
              <a:t>2025/10/26</a:t>
            </a:fld>
            <a:endParaRPr lang="zh-CN" altLang="en-US"/>
          </a:p>
        </p:txBody>
      </p:sp>
      <p:sp>
        <p:nvSpPr>
          <p:cNvPr id="4" name="页脚占位符 3">
            <a:extLst>
              <a:ext uri="{FF2B5EF4-FFF2-40B4-BE49-F238E27FC236}">
                <a16:creationId xmlns:a16="http://schemas.microsoft.com/office/drawing/2014/main" id="{DB6FDB65-E3E3-4561-9960-4E4D0207EFB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3B775F-08A7-4A61-BEFC-F95C0F46D42D}"/>
              </a:ext>
            </a:extLst>
          </p:cNvPr>
          <p:cNvSpPr>
            <a:spLocks noGrp="1"/>
          </p:cNvSpPr>
          <p:nvPr>
            <p:ph type="sldNum" sz="quarter" idx="12"/>
          </p:nvPr>
        </p:nvSpPr>
        <p:spPr/>
        <p:txBody>
          <a:bodyPr/>
          <a:lstStyle/>
          <a:p>
            <a:fld id="{3E01EE5D-26FB-46D5-A381-ECFB35BF1D34}" type="slidenum">
              <a:rPr lang="zh-CN" altLang="en-US" smtClean="0"/>
              <a:t>‹#›</a:t>
            </a:fld>
            <a:endParaRPr lang="zh-CN" altLang="en-US" dirty="0"/>
          </a:p>
        </p:txBody>
      </p:sp>
    </p:spTree>
    <p:extLst>
      <p:ext uri="{BB962C8B-B14F-4D97-AF65-F5344CB8AC3E}">
        <p14:creationId xmlns:p14="http://schemas.microsoft.com/office/powerpoint/2010/main" val="270583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FE5434E-8DB8-6DA3-59ED-0507BF79B0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0374" y="1370893"/>
            <a:ext cx="6081178" cy="5138936"/>
          </a:xfrm>
          <a:prstGeom prst="rect">
            <a:avLst/>
          </a:prstGeom>
        </p:spPr>
      </p:pic>
      <p:sp>
        <p:nvSpPr>
          <p:cNvPr id="7" name="矩形 6">
            <a:extLst>
              <a:ext uri="{FF2B5EF4-FFF2-40B4-BE49-F238E27FC236}">
                <a16:creationId xmlns:a16="http://schemas.microsoft.com/office/drawing/2014/main" id="{9ECDA86A-2AFF-DC05-F058-BEC46CA27F0F}"/>
              </a:ext>
            </a:extLst>
          </p:cNvPr>
          <p:cNvSpPr/>
          <p:nvPr userDrawn="1"/>
        </p:nvSpPr>
        <p:spPr>
          <a:xfrm>
            <a:off x="0" y="6856685"/>
            <a:ext cx="12858750" cy="391861"/>
          </a:xfrm>
          <a:prstGeom prst="rect">
            <a:avLst/>
          </a:prstGeom>
          <a:gradFill flip="none" rotWithShape="1">
            <a:gsLst>
              <a:gs pos="100000">
                <a:srgbClr val="992164"/>
              </a:gs>
              <a:gs pos="73000">
                <a:srgbClr val="7A1769"/>
              </a:gs>
              <a:gs pos="0">
                <a:srgbClr val="580C6E"/>
              </a:gs>
              <a:gs pos="100000">
                <a:srgbClr val="AC276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Date Placeholder 1">
            <a:extLst>
              <a:ext uri="{FF2B5EF4-FFF2-40B4-BE49-F238E27FC236}">
                <a16:creationId xmlns:a16="http://schemas.microsoft.com/office/drawing/2014/main" id="{C060269A-9DF7-1D58-B596-9782ABC8F5CD}"/>
              </a:ext>
            </a:extLst>
          </p:cNvPr>
          <p:cNvSpPr>
            <a:spLocks noGrp="1"/>
          </p:cNvSpPr>
          <p:nvPr>
            <p:ph type="dt" sz="half" idx="10"/>
          </p:nvPr>
        </p:nvSpPr>
        <p:spPr>
          <a:xfrm>
            <a:off x="884039" y="6847578"/>
            <a:ext cx="2893219" cy="385072"/>
          </a:xfrm>
        </p:spPr>
        <p:txBody>
          <a:bodyPr/>
          <a:lstStyle>
            <a:lvl1pPr>
              <a:defRPr sz="1600">
                <a:solidFill>
                  <a:schemeClr val="bg1"/>
                </a:solidFill>
              </a:defRPr>
            </a:lvl1pPr>
          </a:lstStyle>
          <a:p>
            <a:fld id="{47B44B3A-0C92-41B4-BE23-2E3E0188CC74}" type="datetime1">
              <a:rPr lang="zh-CN" altLang="en-US" smtClean="0"/>
              <a:pPr/>
              <a:t>2025/10/26</a:t>
            </a:fld>
            <a:endParaRPr lang="zh-CN" altLang="en-US" dirty="0"/>
          </a:p>
        </p:txBody>
      </p:sp>
      <p:sp>
        <p:nvSpPr>
          <p:cNvPr id="9" name="Footer Placeholder 2">
            <a:extLst>
              <a:ext uri="{FF2B5EF4-FFF2-40B4-BE49-F238E27FC236}">
                <a16:creationId xmlns:a16="http://schemas.microsoft.com/office/drawing/2014/main" id="{067CF4D0-4EEF-3193-4C97-9BEA5A64E115}"/>
              </a:ext>
            </a:extLst>
          </p:cNvPr>
          <p:cNvSpPr>
            <a:spLocks noGrp="1"/>
          </p:cNvSpPr>
          <p:nvPr>
            <p:ph type="ftr" sz="quarter" idx="11"/>
          </p:nvPr>
        </p:nvSpPr>
        <p:spPr>
          <a:xfrm>
            <a:off x="4259461" y="6847578"/>
            <a:ext cx="4339828" cy="385072"/>
          </a:xfrm>
        </p:spPr>
        <p:txBody>
          <a:bodyPr/>
          <a:lstStyle>
            <a:lvl1pPr>
              <a:defRPr sz="1600">
                <a:solidFill>
                  <a:schemeClr val="bg1"/>
                </a:solidFill>
              </a:defRPr>
            </a:lvl1pPr>
          </a:lstStyle>
          <a:p>
            <a:endParaRPr lang="zh-CN" altLang="en-US" dirty="0"/>
          </a:p>
        </p:txBody>
      </p:sp>
      <p:sp>
        <p:nvSpPr>
          <p:cNvPr id="10" name="Slide Number Placeholder 3">
            <a:extLst>
              <a:ext uri="{FF2B5EF4-FFF2-40B4-BE49-F238E27FC236}">
                <a16:creationId xmlns:a16="http://schemas.microsoft.com/office/drawing/2014/main" id="{FE6CCDC9-4974-DDF5-E8AB-0216AF41FEDC}"/>
              </a:ext>
            </a:extLst>
          </p:cNvPr>
          <p:cNvSpPr>
            <a:spLocks noGrp="1"/>
          </p:cNvSpPr>
          <p:nvPr>
            <p:ph type="sldNum" sz="quarter" idx="12"/>
          </p:nvPr>
        </p:nvSpPr>
        <p:spPr>
          <a:xfrm>
            <a:off x="9381703" y="6847578"/>
            <a:ext cx="2893219" cy="385072"/>
          </a:xfrm>
        </p:spPr>
        <p:txBody>
          <a:bodyPr/>
          <a:lstStyle>
            <a:lvl1pPr>
              <a:defRPr sz="1600">
                <a:solidFill>
                  <a:schemeClr val="bg1"/>
                </a:solidFill>
              </a:defRPr>
            </a:lvl1pPr>
          </a:lstStyle>
          <a:p>
            <a:fld id="{1E9EB52D-62C1-4545-8D3D-5B4C8E5EC470}" type="slidenum">
              <a:rPr lang="zh-CN" altLang="en-US" smtClean="0"/>
              <a:pPr/>
              <a:t>‹#›</a:t>
            </a:fld>
            <a:endParaRPr lang="zh-CN" altLang="en-US" dirty="0"/>
          </a:p>
        </p:txBody>
      </p:sp>
      <p:pic>
        <p:nvPicPr>
          <p:cNvPr id="2" name="图片 1">
            <a:extLst>
              <a:ext uri="{FF2B5EF4-FFF2-40B4-BE49-F238E27FC236}">
                <a16:creationId xmlns:a16="http://schemas.microsoft.com/office/drawing/2014/main" id="{2B4CD615-D4C2-2E09-1DB2-1ED3CB835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1800" y="293594"/>
            <a:ext cx="3664239" cy="658435"/>
          </a:xfrm>
          <a:prstGeom prst="rect">
            <a:avLst/>
          </a:prstGeom>
        </p:spPr>
      </p:pic>
    </p:spTree>
    <p:extLst>
      <p:ext uri="{BB962C8B-B14F-4D97-AF65-F5344CB8AC3E}">
        <p14:creationId xmlns:p14="http://schemas.microsoft.com/office/powerpoint/2010/main" val="71035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481C3C-A168-DBB5-033A-1CFF8ED465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3198" y="17466"/>
            <a:ext cx="8558781" cy="7232650"/>
          </a:xfrm>
          <a:prstGeom prst="rect">
            <a:avLst/>
          </a:prstGeom>
        </p:spPr>
      </p:pic>
      <p:sp>
        <p:nvSpPr>
          <p:cNvPr id="13" name="矩形 12">
            <a:extLst>
              <a:ext uri="{FF2B5EF4-FFF2-40B4-BE49-F238E27FC236}">
                <a16:creationId xmlns:a16="http://schemas.microsoft.com/office/drawing/2014/main" id="{1B1139C7-4233-2B20-5859-FB47AE7B37E1}"/>
              </a:ext>
            </a:extLst>
          </p:cNvPr>
          <p:cNvSpPr/>
          <p:nvPr userDrawn="1"/>
        </p:nvSpPr>
        <p:spPr>
          <a:xfrm>
            <a:off x="0" y="6856685"/>
            <a:ext cx="12858750" cy="391861"/>
          </a:xfrm>
          <a:prstGeom prst="rect">
            <a:avLst/>
          </a:prstGeom>
          <a:gradFill flip="none" rotWithShape="1">
            <a:gsLst>
              <a:gs pos="100000">
                <a:srgbClr val="992164"/>
              </a:gs>
              <a:gs pos="73000">
                <a:srgbClr val="7A1769"/>
              </a:gs>
              <a:gs pos="0">
                <a:srgbClr val="580C6E"/>
              </a:gs>
              <a:gs pos="100000">
                <a:srgbClr val="AC276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A98CEEBC-9A59-A12A-E28B-C1F27DE548F0}"/>
              </a:ext>
            </a:extLst>
          </p:cNvPr>
          <p:cNvSpPr/>
          <p:nvPr userDrawn="1"/>
        </p:nvSpPr>
        <p:spPr>
          <a:xfrm>
            <a:off x="0" y="-15896"/>
            <a:ext cx="12858750" cy="3056157"/>
          </a:xfrm>
          <a:prstGeom prst="rect">
            <a:avLst/>
          </a:prstGeom>
          <a:gradFill flip="none" rotWithShape="1">
            <a:gsLst>
              <a:gs pos="100000">
                <a:srgbClr val="992164"/>
              </a:gs>
              <a:gs pos="73000">
                <a:srgbClr val="7A1769"/>
              </a:gs>
              <a:gs pos="0">
                <a:srgbClr val="580C6E"/>
              </a:gs>
              <a:gs pos="100000">
                <a:srgbClr val="AC276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a:extLst>
              <a:ext uri="{FF2B5EF4-FFF2-40B4-BE49-F238E27FC236}">
                <a16:creationId xmlns:a16="http://schemas.microsoft.com/office/drawing/2014/main" id="{20AA57A9-A397-306D-C618-74BCE15B1B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01284" y="-522395"/>
            <a:ext cx="5848771" cy="4138720"/>
          </a:xfrm>
          <a:prstGeom prst="rect">
            <a:avLst/>
          </a:prstGeom>
        </p:spPr>
      </p:pic>
      <p:sp>
        <p:nvSpPr>
          <p:cNvPr id="19" name="标题 18">
            <a:extLst>
              <a:ext uri="{FF2B5EF4-FFF2-40B4-BE49-F238E27FC236}">
                <a16:creationId xmlns:a16="http://schemas.microsoft.com/office/drawing/2014/main" id="{D8FD6A1A-E01A-3AFF-33F2-664046831B89}"/>
              </a:ext>
            </a:extLst>
          </p:cNvPr>
          <p:cNvSpPr>
            <a:spLocks noGrp="1"/>
          </p:cNvSpPr>
          <p:nvPr>
            <p:ph type="title"/>
          </p:nvPr>
        </p:nvSpPr>
        <p:spPr>
          <a:xfrm>
            <a:off x="884040" y="3624752"/>
            <a:ext cx="11090671" cy="1397978"/>
          </a:xfrm>
        </p:spPr>
        <p:txBody>
          <a:bodyPr/>
          <a:lstStyle/>
          <a:p>
            <a:r>
              <a:rPr lang="zh-CN" altLang="en-US" dirty="0"/>
              <a:t>单击此处编辑母版标题样式</a:t>
            </a:r>
          </a:p>
        </p:txBody>
      </p:sp>
    </p:spTree>
    <p:extLst>
      <p:ext uri="{BB962C8B-B14F-4D97-AF65-F5344CB8AC3E}">
        <p14:creationId xmlns:p14="http://schemas.microsoft.com/office/powerpoint/2010/main" val="308998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40" y="385072"/>
            <a:ext cx="4681239" cy="1397978"/>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84040" y="1925358"/>
            <a:ext cx="11090671"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40"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FA2F6024-CF2E-479E-A7E6-18CE4AE9828F}" type="datetime1">
              <a:rPr lang="zh-CN" altLang="en-US" smtClean="0"/>
              <a:t>2025/10/26</a:t>
            </a:fld>
            <a:endParaRPr lang="zh-CN" altLang="en-US"/>
          </a:p>
        </p:txBody>
      </p:sp>
      <p:sp>
        <p:nvSpPr>
          <p:cNvPr id="5" name="Footer Placeholder 4"/>
          <p:cNvSpPr>
            <a:spLocks noGrp="1"/>
          </p:cNvSpPr>
          <p:nvPr>
            <p:ph type="ftr" sz="quarter" idx="3"/>
          </p:nvPr>
        </p:nvSpPr>
        <p:spPr>
          <a:xfrm>
            <a:off x="4259462"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3"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27" r:id="rId1"/>
    <p:sldLayoutId id="2147483731" r:id="rId2"/>
    <p:sldLayoutId id="2147483736" r:id="rId3"/>
    <p:sldLayoutId id="2147483724" r:id="rId4"/>
    <p:sldLayoutId id="2147483732" r:id="rId5"/>
    <p:sldLayoutId id="2147483735" r:id="rId6"/>
    <p:sldLayoutId id="2147483730" r:id="rId7"/>
    <p:sldLayoutId id="2147483729" r:id="rId8"/>
    <p:sldLayoutId id="2147483728" r:id="rId9"/>
  </p:sldLayoutIdLst>
  <p:hf hdr="0" ftr="0" dt="0"/>
  <p:txStyles>
    <p:titleStyle>
      <a:lvl1pPr algn="l" defTabSz="964303"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77" indent="-241077" algn="l" defTabSz="964303"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27" indent="-241077" algn="l" defTabSz="964303"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378" indent="-241077" algn="l" defTabSz="964303"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28"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4pPr>
      <a:lvl5pPr marL="2169680"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5pPr>
      <a:lvl6pPr marL="2651831"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6pPr>
      <a:lvl7pPr marL="3133982"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7pPr>
      <a:lvl8pPr marL="3616132"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8pPr>
      <a:lvl9pPr marL="4098284" indent="-241077" algn="l" defTabSz="964303" rtl="0" eaLnBrk="1" latinLnBrk="0" hangingPunct="1">
        <a:lnSpc>
          <a:spcPct val="90000"/>
        </a:lnSpc>
        <a:spcBef>
          <a:spcPts val="527"/>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964303" rtl="0" eaLnBrk="1" latinLnBrk="0" hangingPunct="1">
        <a:defRPr sz="1899" kern="1200">
          <a:solidFill>
            <a:schemeClr val="tx1"/>
          </a:solidFill>
          <a:latin typeface="+mn-lt"/>
          <a:ea typeface="+mn-ea"/>
          <a:cs typeface="+mn-cs"/>
        </a:defRPr>
      </a:lvl1pPr>
      <a:lvl2pPr marL="482151" algn="l" defTabSz="964303" rtl="0" eaLnBrk="1" latinLnBrk="0" hangingPunct="1">
        <a:defRPr sz="1899" kern="1200">
          <a:solidFill>
            <a:schemeClr val="tx1"/>
          </a:solidFill>
          <a:latin typeface="+mn-lt"/>
          <a:ea typeface="+mn-ea"/>
          <a:cs typeface="+mn-cs"/>
        </a:defRPr>
      </a:lvl2pPr>
      <a:lvl3pPr marL="964303" algn="l" defTabSz="964303" rtl="0" eaLnBrk="1" latinLnBrk="0" hangingPunct="1">
        <a:defRPr sz="1899" kern="1200">
          <a:solidFill>
            <a:schemeClr val="tx1"/>
          </a:solidFill>
          <a:latin typeface="+mn-lt"/>
          <a:ea typeface="+mn-ea"/>
          <a:cs typeface="+mn-cs"/>
        </a:defRPr>
      </a:lvl3pPr>
      <a:lvl4pPr marL="1446453" algn="l" defTabSz="964303" rtl="0" eaLnBrk="1" latinLnBrk="0" hangingPunct="1">
        <a:defRPr sz="1899" kern="1200">
          <a:solidFill>
            <a:schemeClr val="tx1"/>
          </a:solidFill>
          <a:latin typeface="+mn-lt"/>
          <a:ea typeface="+mn-ea"/>
          <a:cs typeface="+mn-cs"/>
        </a:defRPr>
      </a:lvl4pPr>
      <a:lvl5pPr marL="1928604" algn="l" defTabSz="964303" rtl="0" eaLnBrk="1" latinLnBrk="0" hangingPunct="1">
        <a:defRPr sz="1899" kern="1200">
          <a:solidFill>
            <a:schemeClr val="tx1"/>
          </a:solidFill>
          <a:latin typeface="+mn-lt"/>
          <a:ea typeface="+mn-ea"/>
          <a:cs typeface="+mn-cs"/>
        </a:defRPr>
      </a:lvl5pPr>
      <a:lvl6pPr marL="2410756" algn="l" defTabSz="964303" rtl="0" eaLnBrk="1" latinLnBrk="0" hangingPunct="1">
        <a:defRPr sz="1899" kern="1200">
          <a:solidFill>
            <a:schemeClr val="tx1"/>
          </a:solidFill>
          <a:latin typeface="+mn-lt"/>
          <a:ea typeface="+mn-ea"/>
          <a:cs typeface="+mn-cs"/>
        </a:defRPr>
      </a:lvl6pPr>
      <a:lvl7pPr marL="2892906" algn="l" defTabSz="964303" rtl="0" eaLnBrk="1" latinLnBrk="0" hangingPunct="1">
        <a:defRPr sz="1899" kern="1200">
          <a:solidFill>
            <a:schemeClr val="tx1"/>
          </a:solidFill>
          <a:latin typeface="+mn-lt"/>
          <a:ea typeface="+mn-ea"/>
          <a:cs typeface="+mn-cs"/>
        </a:defRPr>
      </a:lvl7pPr>
      <a:lvl8pPr marL="3375058" algn="l" defTabSz="964303" rtl="0" eaLnBrk="1" latinLnBrk="0" hangingPunct="1">
        <a:defRPr sz="1899" kern="1200">
          <a:solidFill>
            <a:schemeClr val="tx1"/>
          </a:solidFill>
          <a:latin typeface="+mn-lt"/>
          <a:ea typeface="+mn-ea"/>
          <a:cs typeface="+mn-cs"/>
        </a:defRPr>
      </a:lvl8pPr>
      <a:lvl9pPr marL="3857209" algn="l" defTabSz="964303" rtl="0" eaLnBrk="1" latinLnBrk="0" hangingPunct="1">
        <a:defRPr sz="18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A3BF425-86B0-F846-8CE5-D4D4E55EFE0D}"/>
              </a:ext>
            </a:extLst>
          </p:cNvPr>
          <p:cNvSpPr/>
          <p:nvPr userDrawn="1"/>
        </p:nvSpPr>
        <p:spPr>
          <a:xfrm>
            <a:off x="618754" y="690386"/>
            <a:ext cx="87328" cy="945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2163" rtl="0" eaLnBrk="1" fontAlgn="auto" latinLnBrk="0" hangingPunct="1">
              <a:lnSpc>
                <a:spcPct val="100000"/>
              </a:lnSpc>
              <a:spcBef>
                <a:spcPts val="0"/>
              </a:spcBef>
              <a:spcAft>
                <a:spcPts val="0"/>
              </a:spcAft>
              <a:buClrTx/>
              <a:buSzTx/>
              <a:buFontTx/>
              <a:buNone/>
              <a:tabLst/>
              <a:defRPr/>
            </a:pPr>
            <a:endParaRPr kumimoji="1" lang="zh-CN" altLang="en-US" sz="1898" b="0" i="0" u="none" strike="noStrike" kern="1200" cap="none" spc="0" normalizeH="0" baseline="0" noProof="0">
              <a:ln>
                <a:noFill/>
              </a:ln>
              <a:solidFill>
                <a:srgbClr val="FFFFFF"/>
              </a:solidFill>
              <a:effectLst/>
              <a:uLnTx/>
              <a:uFillTx/>
              <a:latin typeface="Gill Sans MT" panose="020B0502020104020203"/>
              <a:ea typeface="华文中宋" panose="02010600040101010101" pitchFamily="2" charset="-122"/>
              <a:cs typeface="+mn-cs"/>
            </a:endParaRPr>
          </a:p>
        </p:txBody>
      </p:sp>
      <p:sp>
        <p:nvSpPr>
          <p:cNvPr id="7" name="标题占位符 6">
            <a:extLst>
              <a:ext uri="{FF2B5EF4-FFF2-40B4-BE49-F238E27FC236}">
                <a16:creationId xmlns:a16="http://schemas.microsoft.com/office/drawing/2014/main" id="{386CB2C2-B0CA-6B4C-9D67-BC3A516A2E6A}"/>
              </a:ext>
            </a:extLst>
          </p:cNvPr>
          <p:cNvSpPr>
            <a:spLocks noGrp="1"/>
          </p:cNvSpPr>
          <p:nvPr>
            <p:ph type="title"/>
          </p:nvPr>
        </p:nvSpPr>
        <p:spPr>
          <a:xfrm>
            <a:off x="880987" y="625843"/>
            <a:ext cx="11096776" cy="1070660"/>
          </a:xfrm>
          <a:prstGeom prst="rect">
            <a:avLst/>
          </a:prstGeom>
        </p:spPr>
        <p:txBody>
          <a:bodyPr vert="horz" lIns="91440" tIns="45720" rIns="91440" bIns="45720" rtlCol="0" anchor="ctr">
            <a:normAutofit/>
          </a:bodyPr>
          <a:lstStyle/>
          <a:p>
            <a:r>
              <a:rPr kumimoji="1" lang="en-US" altLang="zh-CN" dirty="0" err="1"/>
              <a:t>aszdasDV</a:t>
            </a:r>
            <a:r>
              <a:rPr kumimoji="1" lang="en-US" altLang="zh-CN" dirty="0"/>
              <a:t> </a:t>
            </a:r>
            <a:endParaRPr kumimoji="1" lang="zh-CN" altLang="en-US" dirty="0"/>
          </a:p>
        </p:txBody>
      </p:sp>
      <p:sp>
        <p:nvSpPr>
          <p:cNvPr id="3" name="Text Placeholder 2"/>
          <p:cNvSpPr>
            <a:spLocks noGrp="1"/>
          </p:cNvSpPr>
          <p:nvPr>
            <p:ph type="body" idx="1"/>
          </p:nvPr>
        </p:nvSpPr>
        <p:spPr>
          <a:xfrm>
            <a:off x="878951" y="2463618"/>
            <a:ext cx="11096776" cy="3327245"/>
          </a:xfrm>
          <a:prstGeom prst="rect">
            <a:avLst/>
          </a:prstGeom>
        </p:spPr>
        <p:txBody>
          <a:bodyPr vert="horz" lIns="91440" tIns="45720" rIns="91440" bIns="45720" rtlCol="0"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7934989" y="5903103"/>
            <a:ext cx="2661272" cy="385072"/>
          </a:xfrm>
          <a:prstGeom prst="rect">
            <a:avLst/>
          </a:prstGeom>
        </p:spPr>
        <p:txBody>
          <a:bodyPr vert="horz" lIns="91440" tIns="45720" rIns="91440" bIns="45720" rtlCol="0" anchor="ctr"/>
          <a:lstStyle>
            <a:lvl1pPr algn="r">
              <a:defRPr sz="949">
                <a:solidFill>
                  <a:schemeClr val="accent2"/>
                </a:solidFill>
              </a:defRPr>
            </a:lvl1pPr>
          </a:lstStyle>
          <a:p>
            <a:pPr defTabSz="482163" fontAlgn="auto">
              <a:spcBef>
                <a:spcPts val="0"/>
              </a:spcBef>
              <a:spcAft>
                <a:spcPts val="0"/>
              </a:spcAft>
            </a:pPr>
            <a:fld id="{E4551058-E5DB-324A-A8E9-6D3BEF243C3B}" type="datetimeFigureOut">
              <a:rPr kumimoji="1" lang="zh-CN" altLang="en-US" smtClean="0">
                <a:solidFill>
                  <a:srgbClr val="660874"/>
                </a:solidFill>
                <a:latin typeface="Gill Sans MT" panose="020B0502020104020203"/>
                <a:ea typeface="华文中宋" panose="02010600040101010101" pitchFamily="2" charset="-122"/>
              </a:rPr>
              <a:pPr defTabSz="482163" fontAlgn="auto">
                <a:spcBef>
                  <a:spcPts val="0"/>
                </a:spcBef>
                <a:spcAft>
                  <a:spcPts val="0"/>
                </a:spcAft>
              </a:pPr>
              <a:t>2025/10/26</a:t>
            </a:fld>
            <a:endParaRPr kumimoji="1" lang="zh-CN" altLang="en-US">
              <a:solidFill>
                <a:srgbClr val="660874"/>
              </a:solidFill>
              <a:latin typeface="Gill Sans MT" panose="020B0502020104020203"/>
              <a:ea typeface="华文中宋" panose="02010600040101010101" pitchFamily="2" charset="-122"/>
            </a:endParaRPr>
          </a:p>
        </p:txBody>
      </p:sp>
      <p:sp>
        <p:nvSpPr>
          <p:cNvPr id="5" name="Footer Placeholder 4"/>
          <p:cNvSpPr>
            <a:spLocks noGrp="1"/>
          </p:cNvSpPr>
          <p:nvPr>
            <p:ph type="ftr" sz="quarter" idx="3"/>
          </p:nvPr>
        </p:nvSpPr>
        <p:spPr>
          <a:xfrm>
            <a:off x="878952" y="5898541"/>
            <a:ext cx="6945645" cy="385072"/>
          </a:xfrm>
          <a:prstGeom prst="rect">
            <a:avLst/>
          </a:prstGeom>
        </p:spPr>
        <p:txBody>
          <a:bodyPr vert="horz" lIns="91440" tIns="45720" rIns="91440" bIns="45720" rtlCol="0" anchor="ctr"/>
          <a:lstStyle>
            <a:lvl1pPr algn="l">
              <a:defRPr sz="949" cap="all">
                <a:solidFill>
                  <a:schemeClr val="accent2"/>
                </a:solidFill>
              </a:defRPr>
            </a:lvl1pPr>
          </a:lstStyle>
          <a:p>
            <a:pPr defTabSz="482163" fontAlgn="auto">
              <a:spcBef>
                <a:spcPts val="0"/>
              </a:spcBef>
              <a:spcAft>
                <a:spcPts val="0"/>
              </a:spcAft>
            </a:pPr>
            <a:endParaRPr kumimoji="1" lang="zh-CN" altLang="en-US" dirty="0">
              <a:solidFill>
                <a:srgbClr val="660874"/>
              </a:solidFill>
              <a:latin typeface="Gill Sans MT" panose="020B0502020104020203"/>
              <a:ea typeface="华文中宋" panose="02010600040101010101" pitchFamily="2" charset="-122"/>
            </a:endParaRPr>
          </a:p>
        </p:txBody>
      </p:sp>
      <p:sp>
        <p:nvSpPr>
          <p:cNvPr id="6" name="Slide Number Placeholder 5"/>
          <p:cNvSpPr>
            <a:spLocks noGrp="1"/>
          </p:cNvSpPr>
          <p:nvPr>
            <p:ph type="sldNum" sz="quarter" idx="4"/>
          </p:nvPr>
        </p:nvSpPr>
        <p:spPr>
          <a:xfrm>
            <a:off x="10706653" y="5903103"/>
            <a:ext cx="1269075" cy="385072"/>
          </a:xfrm>
          <a:prstGeom prst="rect">
            <a:avLst/>
          </a:prstGeom>
        </p:spPr>
        <p:txBody>
          <a:bodyPr vert="horz" lIns="91440" tIns="45720" rIns="91440" bIns="45720" rtlCol="0" anchor="ctr"/>
          <a:lstStyle>
            <a:lvl1pPr algn="r">
              <a:defRPr sz="949">
                <a:solidFill>
                  <a:schemeClr val="accent2"/>
                </a:solidFill>
              </a:defRPr>
            </a:lvl1pPr>
          </a:lstStyle>
          <a:p>
            <a:pPr defTabSz="482163" fontAlgn="auto">
              <a:spcBef>
                <a:spcPts val="0"/>
              </a:spcBef>
              <a:spcAft>
                <a:spcPts val="0"/>
              </a:spcAft>
            </a:pPr>
            <a:fld id="{977BA8E6-E826-B147-AA17-E3D76A29629C}" type="slidenum">
              <a:rPr kumimoji="1" lang="zh-CN" altLang="en-US" smtClean="0">
                <a:solidFill>
                  <a:srgbClr val="660874"/>
                </a:solidFill>
                <a:latin typeface="Gill Sans MT" panose="020B0502020104020203"/>
                <a:ea typeface="华文中宋" panose="02010600040101010101" pitchFamily="2" charset="-122"/>
              </a:rPr>
              <a:pPr defTabSz="482163" fontAlgn="auto">
                <a:spcBef>
                  <a:spcPts val="0"/>
                </a:spcBef>
                <a:spcAft>
                  <a:spcPts val="0"/>
                </a:spcAft>
              </a:pPr>
              <a:t>‹#›</a:t>
            </a:fld>
            <a:endParaRPr kumimoji="1" lang="zh-CN" altLang="en-US">
              <a:solidFill>
                <a:srgbClr val="660874"/>
              </a:solidFill>
              <a:latin typeface="Gill Sans MT" panose="020B0502020104020203"/>
              <a:ea typeface="华文中宋" panose="02010600040101010101" pitchFamily="2" charset="-122"/>
            </a:endParaRPr>
          </a:p>
        </p:txBody>
      </p:sp>
    </p:spTree>
    <p:extLst>
      <p:ext uri="{BB962C8B-B14F-4D97-AF65-F5344CB8AC3E}">
        <p14:creationId xmlns:p14="http://schemas.microsoft.com/office/powerpoint/2010/main" val="2733189825"/>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482152" rtl="0" eaLnBrk="1" latinLnBrk="0" hangingPunct="1">
        <a:spcBef>
          <a:spcPct val="0"/>
        </a:spcBef>
        <a:buNone/>
        <a:defRPr sz="2953" b="0" kern="1200" cap="none" baseline="0">
          <a:solidFill>
            <a:srgbClr val="660874"/>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2699" indent="-322699"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898" kern="1200">
          <a:solidFill>
            <a:schemeClr val="tx2"/>
          </a:solidFill>
          <a:latin typeface="+mn-lt"/>
          <a:ea typeface="+mn-ea"/>
          <a:cs typeface="+mn-cs"/>
        </a:defRPr>
      </a:lvl1pPr>
      <a:lvl2pPr marL="664381" indent="-322699"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687" kern="1200">
          <a:solidFill>
            <a:schemeClr val="tx2"/>
          </a:solidFill>
          <a:latin typeface="+mn-lt"/>
          <a:ea typeface="+mn-ea"/>
          <a:cs typeface="+mn-cs"/>
        </a:defRPr>
      </a:lvl2pPr>
      <a:lvl3pPr marL="949117" indent="-284735"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476" kern="1200">
          <a:solidFill>
            <a:schemeClr val="tx2"/>
          </a:solidFill>
          <a:latin typeface="+mn-lt"/>
          <a:ea typeface="+mn-ea"/>
          <a:cs typeface="+mn-cs"/>
        </a:defRPr>
      </a:lvl3pPr>
      <a:lvl4pPr marL="1309781" indent="-246770"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4pPr>
      <a:lvl5pPr marL="1689427" indent="-246770"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5pPr>
      <a:lvl6pPr marL="2003690" indent="-241075"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6pPr>
      <a:lvl7pPr marL="2320062" indent="-241075"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7pPr>
      <a:lvl8pPr marL="2636435" indent="-241075"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8pPr>
      <a:lvl9pPr marL="2952806" indent="-241075" algn="l" defTabSz="482152" rtl="0" eaLnBrk="1" latinLnBrk="0" hangingPunct="1">
        <a:spcBef>
          <a:spcPct val="20000"/>
        </a:spcBef>
        <a:spcAft>
          <a:spcPts val="633"/>
        </a:spcAft>
        <a:buClr>
          <a:schemeClr val="accent2"/>
        </a:buClr>
        <a:buSzPct val="92000"/>
        <a:buFont typeface="Wingdings 2" panose="05020102010507070707" pitchFamily="18" charset="2"/>
        <a:buChar char=""/>
        <a:defRPr sz="1266" kern="1200">
          <a:solidFill>
            <a:schemeClr val="tx2"/>
          </a:solidFill>
          <a:latin typeface="+mn-lt"/>
          <a:ea typeface="+mn-ea"/>
          <a:cs typeface="+mn-cs"/>
        </a:defRPr>
      </a:lvl9pPr>
    </p:bodyStyle>
    <p:otherStyle>
      <a:defPPr>
        <a:defRPr lang="en-US"/>
      </a:defPPr>
      <a:lvl1pPr marL="0" algn="l" defTabSz="482152" rtl="0" eaLnBrk="1" latinLnBrk="0" hangingPunct="1">
        <a:defRPr sz="1898" kern="1200">
          <a:solidFill>
            <a:schemeClr val="tx1"/>
          </a:solidFill>
          <a:latin typeface="+mn-lt"/>
          <a:ea typeface="+mn-ea"/>
          <a:cs typeface="+mn-cs"/>
        </a:defRPr>
      </a:lvl1pPr>
      <a:lvl2pPr marL="482152" algn="l" defTabSz="482152" rtl="0" eaLnBrk="1" latinLnBrk="0" hangingPunct="1">
        <a:defRPr sz="1898" kern="1200">
          <a:solidFill>
            <a:schemeClr val="tx1"/>
          </a:solidFill>
          <a:latin typeface="+mn-lt"/>
          <a:ea typeface="+mn-ea"/>
          <a:cs typeface="+mn-cs"/>
        </a:defRPr>
      </a:lvl2pPr>
      <a:lvl3pPr marL="964302" algn="l" defTabSz="482152" rtl="0" eaLnBrk="1" latinLnBrk="0" hangingPunct="1">
        <a:defRPr sz="1898" kern="1200">
          <a:solidFill>
            <a:schemeClr val="tx1"/>
          </a:solidFill>
          <a:latin typeface="+mn-lt"/>
          <a:ea typeface="+mn-ea"/>
          <a:cs typeface="+mn-cs"/>
        </a:defRPr>
      </a:lvl3pPr>
      <a:lvl4pPr marL="1446454" algn="l" defTabSz="482152" rtl="0" eaLnBrk="1" latinLnBrk="0" hangingPunct="1">
        <a:defRPr sz="1898" kern="1200">
          <a:solidFill>
            <a:schemeClr val="tx1"/>
          </a:solidFill>
          <a:latin typeface="+mn-lt"/>
          <a:ea typeface="+mn-ea"/>
          <a:cs typeface="+mn-cs"/>
        </a:defRPr>
      </a:lvl4pPr>
      <a:lvl5pPr marL="1928604" algn="l" defTabSz="482152" rtl="0" eaLnBrk="1" latinLnBrk="0" hangingPunct="1">
        <a:defRPr sz="1898" kern="1200">
          <a:solidFill>
            <a:schemeClr val="tx1"/>
          </a:solidFill>
          <a:latin typeface="+mn-lt"/>
          <a:ea typeface="+mn-ea"/>
          <a:cs typeface="+mn-cs"/>
        </a:defRPr>
      </a:lvl5pPr>
      <a:lvl6pPr marL="2410755" algn="l" defTabSz="482152" rtl="0" eaLnBrk="1" latinLnBrk="0" hangingPunct="1">
        <a:defRPr sz="1898" kern="1200">
          <a:solidFill>
            <a:schemeClr val="tx1"/>
          </a:solidFill>
          <a:latin typeface="+mn-lt"/>
          <a:ea typeface="+mn-ea"/>
          <a:cs typeface="+mn-cs"/>
        </a:defRPr>
      </a:lvl6pPr>
      <a:lvl7pPr marL="2892906" algn="l" defTabSz="482152" rtl="0" eaLnBrk="1" latinLnBrk="0" hangingPunct="1">
        <a:defRPr sz="1898" kern="1200">
          <a:solidFill>
            <a:schemeClr val="tx1"/>
          </a:solidFill>
          <a:latin typeface="+mn-lt"/>
          <a:ea typeface="+mn-ea"/>
          <a:cs typeface="+mn-cs"/>
        </a:defRPr>
      </a:lvl7pPr>
      <a:lvl8pPr marL="3375057" algn="l" defTabSz="482152" rtl="0" eaLnBrk="1" latinLnBrk="0" hangingPunct="1">
        <a:defRPr sz="1898" kern="1200">
          <a:solidFill>
            <a:schemeClr val="tx1"/>
          </a:solidFill>
          <a:latin typeface="+mn-lt"/>
          <a:ea typeface="+mn-ea"/>
          <a:cs typeface="+mn-cs"/>
        </a:defRPr>
      </a:lvl8pPr>
      <a:lvl9pPr marL="3857209" algn="l" defTabSz="482152"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220288-9A59-4B00-BA42-361C412855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885"/>
          <a:stretch/>
        </p:blipFill>
        <p:spPr>
          <a:xfrm>
            <a:off x="3126772" y="5757056"/>
            <a:ext cx="2568525" cy="1243549"/>
          </a:xfrm>
          <a:prstGeom prst="rect">
            <a:avLst/>
          </a:prstGeom>
        </p:spPr>
      </p:pic>
      <p:pic>
        <p:nvPicPr>
          <p:cNvPr id="2" name="图片 1" descr="徽标&#10;&#10;已自动生成说明">
            <a:extLst>
              <a:ext uri="{FF2B5EF4-FFF2-40B4-BE49-F238E27FC236}">
                <a16:creationId xmlns:a16="http://schemas.microsoft.com/office/drawing/2014/main" id="{E242603E-3624-78D3-732B-CE1E640EF2B5}"/>
              </a:ext>
            </a:extLst>
          </p:cNvPr>
          <p:cNvPicPr>
            <a:picLocks noChangeAspect="1"/>
          </p:cNvPicPr>
          <p:nvPr/>
        </p:nvPicPr>
        <p:blipFill>
          <a:blip r:embed="rId4"/>
          <a:stretch>
            <a:fillRect/>
          </a:stretch>
        </p:blipFill>
        <p:spPr>
          <a:xfrm>
            <a:off x="147762" y="6092479"/>
            <a:ext cx="2859319" cy="572703"/>
          </a:xfrm>
          <a:prstGeom prst="rect">
            <a:avLst/>
          </a:prstGeom>
        </p:spPr>
      </p:pic>
      <p:pic>
        <p:nvPicPr>
          <p:cNvPr id="1040" name="Picture 16" descr="33rd ACM International Conference on Multimedia - Dublin Convention Bureau">
            <a:extLst>
              <a:ext uri="{FF2B5EF4-FFF2-40B4-BE49-F238E27FC236}">
                <a16:creationId xmlns:a16="http://schemas.microsoft.com/office/drawing/2014/main" id="{75A102BB-6B80-9F58-1AB4-CBA1082B3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62" y="21607"/>
            <a:ext cx="3864490" cy="23597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山东大学简介-山大标志含义-SDU校徽-山大logo寓意">
            <a:extLst>
              <a:ext uri="{FF2B5EF4-FFF2-40B4-BE49-F238E27FC236}">
                <a16:creationId xmlns:a16="http://schemas.microsoft.com/office/drawing/2014/main" id="{6C123FC0-DDFB-75E6-CAA8-9D1E5C378D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64" t="27576" r="8012" b="36169"/>
          <a:stretch/>
        </p:blipFill>
        <p:spPr bwMode="auto">
          <a:xfrm>
            <a:off x="9381703" y="5848573"/>
            <a:ext cx="3338658" cy="106051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04645CBE-1ABE-FAF0-55C3-C944FB3046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4988" y="5803821"/>
            <a:ext cx="3447025" cy="1150019"/>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D654573A-C874-B162-1B79-340690BBA09A}"/>
              </a:ext>
            </a:extLst>
          </p:cNvPr>
          <p:cNvPicPr>
            <a:picLocks noChangeAspect="1"/>
          </p:cNvPicPr>
          <p:nvPr/>
        </p:nvPicPr>
        <p:blipFill>
          <a:blip r:embed="rId8"/>
          <a:srcRect b="86244"/>
          <a:stretch/>
        </p:blipFill>
        <p:spPr>
          <a:xfrm>
            <a:off x="32387" y="2752229"/>
            <a:ext cx="12793977" cy="1025600"/>
          </a:xfrm>
          <a:prstGeom prst="rect">
            <a:avLst/>
          </a:prstGeom>
        </p:spPr>
      </p:pic>
      <p:sp>
        <p:nvSpPr>
          <p:cNvPr id="14" name="Rectangle 21">
            <a:extLst>
              <a:ext uri="{FF2B5EF4-FFF2-40B4-BE49-F238E27FC236}">
                <a16:creationId xmlns:a16="http://schemas.microsoft.com/office/drawing/2014/main" id="{473A42F6-4FDF-64F6-52FD-A8DE7E68D113}"/>
              </a:ext>
            </a:extLst>
          </p:cNvPr>
          <p:cNvSpPr>
            <a:spLocks noChangeArrowheads="1"/>
          </p:cNvSpPr>
          <p:nvPr/>
        </p:nvSpPr>
        <p:spPr bwMode="auto">
          <a:xfrm>
            <a:off x="1770869" y="4995498"/>
            <a:ext cx="94096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ABB2BF"/>
                </a:solidFill>
                <a:effectLst/>
                <a:latin typeface="Arial Unicode MS"/>
                <a:ea typeface="Fira Code" panose="020F0502020204030204" pitchFamily="49" charset="0"/>
              </a:rPr>
              <a:t>	</a:t>
            </a:r>
            <a:r>
              <a:rPr kumimoji="0" lang="zh-CN" altLang="zh-CN" sz="600" b="0" i="0" u="none" strike="noStrike" cap="none" normalizeH="0" baseline="0" dirty="0">
                <a:ln>
                  <a:noFill/>
                </a:ln>
                <a:solidFill>
                  <a:schemeClr val="tx1"/>
                </a:solidFill>
                <a:effectLst/>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9" name="文本框 18">
            <a:extLst>
              <a:ext uri="{FF2B5EF4-FFF2-40B4-BE49-F238E27FC236}">
                <a16:creationId xmlns:a16="http://schemas.microsoft.com/office/drawing/2014/main" id="{BB02E707-BEF5-722C-80DA-FE44B3866694}"/>
              </a:ext>
            </a:extLst>
          </p:cNvPr>
          <p:cNvSpPr txBox="1"/>
          <p:nvPr/>
        </p:nvSpPr>
        <p:spPr>
          <a:xfrm>
            <a:off x="3802408" y="4169595"/>
            <a:ext cx="5253935" cy="369332"/>
          </a:xfrm>
          <a:prstGeom prst="rect">
            <a:avLst/>
          </a:prstGeom>
          <a:noFill/>
        </p:spPr>
        <p:txBody>
          <a:bodyPr wrap="square">
            <a:spAutoFit/>
          </a:bodyPr>
          <a:lstStyle/>
          <a:p>
            <a:r>
              <a:rPr lang="en-US" altLang="zh-CN" dirty="0"/>
              <a:t>MRAC '25, October 27–31, 2025 	Dublin, Ireland</a:t>
            </a:r>
            <a:endParaRPr lang="zh-CN" altLang="en-US" dirty="0"/>
          </a:p>
        </p:txBody>
      </p:sp>
      <p:sp>
        <p:nvSpPr>
          <p:cNvPr id="20" name="文本框 19">
            <a:extLst>
              <a:ext uri="{FF2B5EF4-FFF2-40B4-BE49-F238E27FC236}">
                <a16:creationId xmlns:a16="http://schemas.microsoft.com/office/drawing/2014/main" id="{1BCC5EC1-1882-3473-ADA6-A83CCE515581}"/>
              </a:ext>
            </a:extLst>
          </p:cNvPr>
          <p:cNvSpPr txBox="1"/>
          <p:nvPr/>
        </p:nvSpPr>
        <p:spPr>
          <a:xfrm>
            <a:off x="4617778" y="3777829"/>
            <a:ext cx="3623193" cy="369332"/>
          </a:xfrm>
          <a:prstGeom prst="rect">
            <a:avLst/>
          </a:prstGeom>
          <a:noFill/>
        </p:spPr>
        <p:txBody>
          <a:bodyPr wrap="square">
            <a:spAutoFit/>
          </a:bodyPr>
          <a:lstStyle/>
          <a:p>
            <a:r>
              <a:rPr lang="en-US" altLang="zh-CN" dirty="0" err="1"/>
              <a:t>Zhepeng</a:t>
            </a:r>
            <a:r>
              <a:rPr lang="en-US" altLang="zh-CN" dirty="0"/>
              <a:t> Wang*, </a:t>
            </a:r>
            <a:r>
              <a:rPr lang="en-US" altLang="zh-CN" dirty="0" err="1"/>
              <a:t>Xiaohui</a:t>
            </a:r>
            <a:r>
              <a:rPr lang="en-US" altLang="zh-CN" dirty="0"/>
              <a:t> Fan*, et al.</a:t>
            </a:r>
            <a:endParaRPr lang="zh-CN" altLang="en-US" dirty="0"/>
          </a:p>
        </p:txBody>
      </p:sp>
    </p:spTree>
    <p:extLst>
      <p:ext uri="{BB962C8B-B14F-4D97-AF65-F5344CB8AC3E}">
        <p14:creationId xmlns:p14="http://schemas.microsoft.com/office/powerpoint/2010/main" val="385819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10</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Key Research Insights</a:t>
            </a:r>
            <a:endParaRPr lang="zh-CN" altLang="en-US" dirty="0"/>
          </a:p>
        </p:txBody>
      </p:sp>
      <p:pic>
        <p:nvPicPr>
          <p:cNvPr id="4" name="图片 3">
            <a:extLst>
              <a:ext uri="{FF2B5EF4-FFF2-40B4-BE49-F238E27FC236}">
                <a16:creationId xmlns:a16="http://schemas.microsoft.com/office/drawing/2014/main" id="{C6D66429-768C-3B2C-81AA-127E70853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79" y="799236"/>
            <a:ext cx="4536504" cy="3024336"/>
          </a:xfrm>
          <a:prstGeom prst="rect">
            <a:avLst/>
          </a:prstGeom>
        </p:spPr>
      </p:pic>
      <p:pic>
        <p:nvPicPr>
          <p:cNvPr id="5" name="图片 4">
            <a:extLst>
              <a:ext uri="{FF2B5EF4-FFF2-40B4-BE49-F238E27FC236}">
                <a16:creationId xmlns:a16="http://schemas.microsoft.com/office/drawing/2014/main" id="{59D4D8FF-BAE8-2A17-F5BB-9ABC0EA4A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77" y="3823242"/>
            <a:ext cx="4536504" cy="3024336"/>
          </a:xfrm>
          <a:prstGeom prst="rect">
            <a:avLst/>
          </a:prstGeom>
        </p:spPr>
      </p:pic>
      <p:pic>
        <p:nvPicPr>
          <p:cNvPr id="10" name="图片 9">
            <a:extLst>
              <a:ext uri="{FF2B5EF4-FFF2-40B4-BE49-F238E27FC236}">
                <a16:creationId xmlns:a16="http://schemas.microsoft.com/office/drawing/2014/main" id="{52BC7964-5144-A942-2666-F584A8A7DC14}"/>
              </a:ext>
            </a:extLst>
          </p:cNvPr>
          <p:cNvPicPr>
            <a:picLocks noChangeAspect="1"/>
          </p:cNvPicPr>
          <p:nvPr/>
        </p:nvPicPr>
        <p:blipFill>
          <a:blip r:embed="rId5"/>
          <a:stretch>
            <a:fillRect/>
          </a:stretch>
        </p:blipFill>
        <p:spPr>
          <a:xfrm>
            <a:off x="4976514" y="952029"/>
            <a:ext cx="1168460" cy="1155759"/>
          </a:xfrm>
          <a:prstGeom prst="rect">
            <a:avLst/>
          </a:prstGeom>
        </p:spPr>
      </p:pic>
      <p:pic>
        <p:nvPicPr>
          <p:cNvPr id="15" name="图片 14">
            <a:extLst>
              <a:ext uri="{FF2B5EF4-FFF2-40B4-BE49-F238E27FC236}">
                <a16:creationId xmlns:a16="http://schemas.microsoft.com/office/drawing/2014/main" id="{8700464E-051A-84F6-E4EF-E4B489EAA9E0}"/>
              </a:ext>
            </a:extLst>
          </p:cNvPr>
          <p:cNvPicPr>
            <a:picLocks noChangeAspect="1"/>
          </p:cNvPicPr>
          <p:nvPr/>
        </p:nvPicPr>
        <p:blipFill>
          <a:blip r:embed="rId6"/>
          <a:stretch>
            <a:fillRect/>
          </a:stretch>
        </p:blipFill>
        <p:spPr>
          <a:xfrm>
            <a:off x="4976514" y="3143720"/>
            <a:ext cx="1181161" cy="1155759"/>
          </a:xfrm>
          <a:prstGeom prst="rect">
            <a:avLst/>
          </a:prstGeom>
        </p:spPr>
      </p:pic>
      <p:pic>
        <p:nvPicPr>
          <p:cNvPr id="26" name="图片 25">
            <a:extLst>
              <a:ext uri="{FF2B5EF4-FFF2-40B4-BE49-F238E27FC236}">
                <a16:creationId xmlns:a16="http://schemas.microsoft.com/office/drawing/2014/main" id="{67F52C60-3892-D615-DF69-27279ABE889E}"/>
              </a:ext>
            </a:extLst>
          </p:cNvPr>
          <p:cNvPicPr>
            <a:picLocks noChangeAspect="1"/>
          </p:cNvPicPr>
          <p:nvPr/>
        </p:nvPicPr>
        <p:blipFill>
          <a:blip r:embed="rId7"/>
          <a:stretch>
            <a:fillRect/>
          </a:stretch>
        </p:blipFill>
        <p:spPr>
          <a:xfrm>
            <a:off x="4976514" y="5335410"/>
            <a:ext cx="1168460" cy="1155759"/>
          </a:xfrm>
          <a:prstGeom prst="rect">
            <a:avLst/>
          </a:prstGeom>
        </p:spPr>
      </p:pic>
      <p:sp>
        <p:nvSpPr>
          <p:cNvPr id="27" name="文本框 26">
            <a:extLst>
              <a:ext uri="{FF2B5EF4-FFF2-40B4-BE49-F238E27FC236}">
                <a16:creationId xmlns:a16="http://schemas.microsoft.com/office/drawing/2014/main" id="{19760E43-4C53-A30F-AFC1-E69C1F87A1DE}"/>
              </a:ext>
            </a:extLst>
          </p:cNvPr>
          <p:cNvSpPr txBox="1"/>
          <p:nvPr/>
        </p:nvSpPr>
        <p:spPr>
          <a:xfrm>
            <a:off x="6120678" y="952029"/>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Fine-tuning Paradox</a:t>
            </a:r>
          </a:p>
        </p:txBody>
      </p:sp>
      <p:sp>
        <p:nvSpPr>
          <p:cNvPr id="28" name="文本框 27">
            <a:extLst>
              <a:ext uri="{FF2B5EF4-FFF2-40B4-BE49-F238E27FC236}">
                <a16:creationId xmlns:a16="http://schemas.microsoft.com/office/drawing/2014/main" id="{ACD29DA6-BB4A-924C-8525-320D772A9AB8}"/>
              </a:ext>
            </a:extLst>
          </p:cNvPr>
          <p:cNvSpPr txBox="1"/>
          <p:nvPr/>
        </p:nvSpPr>
        <p:spPr>
          <a:xfrm>
            <a:off x="6157769" y="1396624"/>
            <a:ext cx="6700981" cy="726609"/>
          </a:xfrm>
          <a:prstGeom prst="rect">
            <a:avLst/>
          </a:prstGeom>
          <a:noFill/>
          <a:ln w="28575">
            <a:noFill/>
          </a:ln>
        </p:spPr>
        <p:txBody>
          <a:bodyPr wrap="square" rtlCol="0">
            <a:spAutoFit/>
          </a:bodyPr>
          <a:lstStyle/>
          <a:p>
            <a:pPr algn="just">
              <a:lnSpc>
                <a:spcPct val="120000"/>
              </a:lnSpc>
            </a:pPr>
            <a:r>
              <a:rPr lang="en-US" altLang="zh-CN" b="1" dirty="0">
                <a:latin typeface="+mn-lt"/>
              </a:rPr>
              <a:t>Discovery: </a:t>
            </a:r>
            <a:r>
              <a:rPr lang="en-US" altLang="zh-CN" dirty="0">
                <a:latin typeface="+mn-lt"/>
              </a:rPr>
              <a:t>Task-specific adaptation constrains output diversity and amplifies distributional sensitivity</a:t>
            </a:r>
          </a:p>
        </p:txBody>
      </p:sp>
      <p:sp>
        <p:nvSpPr>
          <p:cNvPr id="29" name="文本框 28">
            <a:extLst>
              <a:ext uri="{FF2B5EF4-FFF2-40B4-BE49-F238E27FC236}">
                <a16:creationId xmlns:a16="http://schemas.microsoft.com/office/drawing/2014/main" id="{F221A539-1271-7A6F-F8AD-7F7A3CAB8330}"/>
              </a:ext>
            </a:extLst>
          </p:cNvPr>
          <p:cNvSpPr txBox="1"/>
          <p:nvPr/>
        </p:nvSpPr>
        <p:spPr>
          <a:xfrm>
            <a:off x="6157675" y="3143720"/>
            <a:ext cx="5240252"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Temporal-Granular Decoupling</a:t>
            </a:r>
          </a:p>
        </p:txBody>
      </p:sp>
      <p:sp>
        <p:nvSpPr>
          <p:cNvPr id="30" name="文本框 29">
            <a:extLst>
              <a:ext uri="{FF2B5EF4-FFF2-40B4-BE49-F238E27FC236}">
                <a16:creationId xmlns:a16="http://schemas.microsoft.com/office/drawing/2014/main" id="{16045376-5D1D-1EBA-A946-06660B66C32C}"/>
              </a:ext>
            </a:extLst>
          </p:cNvPr>
          <p:cNvSpPr txBox="1"/>
          <p:nvPr/>
        </p:nvSpPr>
        <p:spPr>
          <a:xfrm>
            <a:off x="6194766" y="3588315"/>
            <a:ext cx="6337269" cy="726609"/>
          </a:xfrm>
          <a:prstGeom prst="rect">
            <a:avLst/>
          </a:prstGeom>
          <a:noFill/>
          <a:ln w="28575">
            <a:noFill/>
          </a:ln>
        </p:spPr>
        <p:txBody>
          <a:bodyPr wrap="square" rtlCol="0">
            <a:spAutoFit/>
          </a:bodyPr>
          <a:lstStyle/>
          <a:p>
            <a:pPr algn="just">
              <a:lnSpc>
                <a:spcPct val="120000"/>
              </a:lnSpc>
            </a:pPr>
            <a:r>
              <a:rPr lang="en-US" altLang="zh-CN" b="1" dirty="0">
                <a:latin typeface="+mn-lt"/>
              </a:rPr>
              <a:t>Innovation: </a:t>
            </a:r>
            <a:r>
              <a:rPr lang="en-US" altLang="zh-CN" dirty="0">
                <a:latin typeface="+mn-lt"/>
              </a:rPr>
              <a:t>Dual-frame architecture achieves hierarchical alignment </a:t>
            </a:r>
            <a:r>
              <a:rPr lang="en-US" altLang="zh-CN" dirty="0" err="1">
                <a:latin typeface="+mn-lt"/>
              </a:rPr>
              <a:t>throught</a:t>
            </a:r>
            <a:r>
              <a:rPr lang="en-US" altLang="zh-CN" dirty="0">
                <a:latin typeface="+mn-lt"/>
              </a:rPr>
              <a:t> </a:t>
            </a:r>
            <a:r>
              <a:rPr lang="en-US" altLang="zh-CN" dirty="0" err="1">
                <a:latin typeface="+mn-lt"/>
              </a:rPr>
              <a:t>emporal</a:t>
            </a:r>
            <a:r>
              <a:rPr lang="en-US" altLang="zh-CN" dirty="0">
                <a:latin typeface="+mn-lt"/>
              </a:rPr>
              <a:t>-stratified sampling</a:t>
            </a:r>
          </a:p>
        </p:txBody>
      </p:sp>
      <p:sp>
        <p:nvSpPr>
          <p:cNvPr id="31" name="文本框 26">
            <a:extLst>
              <a:ext uri="{FF2B5EF4-FFF2-40B4-BE49-F238E27FC236}">
                <a16:creationId xmlns:a16="http://schemas.microsoft.com/office/drawing/2014/main" id="{19760E43-4C53-A30F-AFC1-E69C1F87A1DE}"/>
              </a:ext>
            </a:extLst>
          </p:cNvPr>
          <p:cNvSpPr txBox="1"/>
          <p:nvPr/>
        </p:nvSpPr>
        <p:spPr>
          <a:xfrm>
            <a:off x="6194766" y="5338069"/>
            <a:ext cx="4609077" cy="497957"/>
          </a:xfrm>
          <a:prstGeom prst="rect">
            <a:avLst/>
          </a:prstGeom>
          <a:noFill/>
          <a:ln w="28575">
            <a:noFill/>
          </a:ln>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Affective Polarity Synthesis</a:t>
            </a:r>
          </a:p>
        </p:txBody>
      </p:sp>
      <p:sp>
        <p:nvSpPr>
          <p:cNvPr id="32" name="文本框 27">
            <a:extLst>
              <a:ext uri="{FF2B5EF4-FFF2-40B4-BE49-F238E27FC236}">
                <a16:creationId xmlns:a16="http://schemas.microsoft.com/office/drawing/2014/main" id="{ACD29DA6-BB4A-924C-8525-320D772A9AB8}"/>
              </a:ext>
            </a:extLst>
          </p:cNvPr>
          <p:cNvSpPr txBox="1"/>
          <p:nvPr/>
        </p:nvSpPr>
        <p:spPr>
          <a:xfrm>
            <a:off x="6231857" y="5782664"/>
            <a:ext cx="6337269" cy="726609"/>
          </a:xfrm>
          <a:prstGeom prst="rect">
            <a:avLst/>
          </a:prstGeom>
          <a:noFill/>
          <a:ln w="28575">
            <a:noFill/>
          </a:ln>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r>
              <a:rPr lang="en-US" altLang="zh-CN" b="1" dirty="0">
                <a:latin typeface="+mn-lt"/>
              </a:rPr>
              <a:t>Strategy: </a:t>
            </a:r>
            <a:r>
              <a:rPr lang="en-US" altLang="zh-CN" dirty="0">
                <a:latin typeface="+mn-lt"/>
              </a:rPr>
              <a:t>Strategic bias compensation between Gemini's positivity and </a:t>
            </a:r>
            <a:r>
              <a:rPr lang="en-US" altLang="zh-CN" dirty="0" err="1">
                <a:latin typeface="+mn-lt"/>
              </a:rPr>
              <a:t>InternVL's</a:t>
            </a:r>
            <a:r>
              <a:rPr lang="en-US" altLang="zh-CN" dirty="0">
                <a:latin typeface="+mn-lt"/>
              </a:rPr>
              <a:t> negative sensitivity</a:t>
            </a:r>
          </a:p>
        </p:txBody>
      </p:sp>
    </p:spTree>
    <p:extLst>
      <p:ext uri="{BB962C8B-B14F-4D97-AF65-F5344CB8AC3E}">
        <p14:creationId xmlns:p14="http://schemas.microsoft.com/office/powerpoint/2010/main" val="376089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11</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Future Directions</a:t>
            </a:r>
            <a:endParaRPr lang="zh-CN" altLang="en-US" dirty="0"/>
          </a:p>
        </p:txBody>
      </p:sp>
      <p:sp>
        <p:nvSpPr>
          <p:cNvPr id="4" name="文本框 3">
            <a:extLst>
              <a:ext uri="{FF2B5EF4-FFF2-40B4-BE49-F238E27FC236}">
                <a16:creationId xmlns:a16="http://schemas.microsoft.com/office/drawing/2014/main" id="{AE24E309-329F-36A9-A659-A4F92B840A8D}"/>
              </a:ext>
            </a:extLst>
          </p:cNvPr>
          <p:cNvSpPr txBox="1"/>
          <p:nvPr/>
        </p:nvSpPr>
        <p:spPr>
          <a:xfrm>
            <a:off x="804829" y="952029"/>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Current Limitations</a:t>
            </a:r>
          </a:p>
        </p:txBody>
      </p:sp>
      <p:sp>
        <p:nvSpPr>
          <p:cNvPr id="5" name="文本框 4">
            <a:extLst>
              <a:ext uri="{FF2B5EF4-FFF2-40B4-BE49-F238E27FC236}">
                <a16:creationId xmlns:a16="http://schemas.microsoft.com/office/drawing/2014/main" id="{407BA3A8-6281-BDC6-44A4-6166AB691AA5}"/>
              </a:ext>
            </a:extLst>
          </p:cNvPr>
          <p:cNvSpPr txBox="1"/>
          <p:nvPr/>
        </p:nvSpPr>
        <p:spPr>
          <a:xfrm>
            <a:off x="6429375" y="952028"/>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Research Directions</a:t>
            </a:r>
          </a:p>
        </p:txBody>
      </p:sp>
      <p:pic>
        <p:nvPicPr>
          <p:cNvPr id="10" name="图片 9">
            <a:extLst>
              <a:ext uri="{FF2B5EF4-FFF2-40B4-BE49-F238E27FC236}">
                <a16:creationId xmlns:a16="http://schemas.microsoft.com/office/drawing/2014/main" id="{C27CDE41-8715-AB6A-38F1-997C97E10DA6}"/>
              </a:ext>
            </a:extLst>
          </p:cNvPr>
          <p:cNvPicPr>
            <a:picLocks noChangeAspect="1"/>
          </p:cNvPicPr>
          <p:nvPr/>
        </p:nvPicPr>
        <p:blipFill>
          <a:blip r:embed="rId3"/>
          <a:stretch>
            <a:fillRect/>
          </a:stretch>
        </p:blipFill>
        <p:spPr>
          <a:xfrm>
            <a:off x="804829" y="2377647"/>
            <a:ext cx="1096996" cy="1046365"/>
          </a:xfrm>
          <a:prstGeom prst="rect">
            <a:avLst/>
          </a:prstGeom>
        </p:spPr>
      </p:pic>
      <p:pic>
        <p:nvPicPr>
          <p:cNvPr id="15" name="图片 14">
            <a:extLst>
              <a:ext uri="{FF2B5EF4-FFF2-40B4-BE49-F238E27FC236}">
                <a16:creationId xmlns:a16="http://schemas.microsoft.com/office/drawing/2014/main" id="{137DC146-E158-219C-39BE-BC2144D6362E}"/>
              </a:ext>
            </a:extLst>
          </p:cNvPr>
          <p:cNvPicPr>
            <a:picLocks noChangeAspect="1"/>
          </p:cNvPicPr>
          <p:nvPr/>
        </p:nvPicPr>
        <p:blipFill>
          <a:blip r:embed="rId4"/>
          <a:stretch>
            <a:fillRect/>
          </a:stretch>
        </p:blipFill>
        <p:spPr>
          <a:xfrm>
            <a:off x="804829" y="4658784"/>
            <a:ext cx="1139189" cy="1071681"/>
          </a:xfrm>
          <a:prstGeom prst="rect">
            <a:avLst/>
          </a:prstGeom>
        </p:spPr>
      </p:pic>
      <p:pic>
        <p:nvPicPr>
          <p:cNvPr id="26" name="图片 25">
            <a:extLst>
              <a:ext uri="{FF2B5EF4-FFF2-40B4-BE49-F238E27FC236}">
                <a16:creationId xmlns:a16="http://schemas.microsoft.com/office/drawing/2014/main" id="{B277368B-15AA-BC07-BE6A-3D3891A0329C}"/>
              </a:ext>
            </a:extLst>
          </p:cNvPr>
          <p:cNvPicPr>
            <a:picLocks noChangeAspect="1"/>
          </p:cNvPicPr>
          <p:nvPr/>
        </p:nvPicPr>
        <p:blipFill>
          <a:blip r:embed="rId5"/>
          <a:stretch>
            <a:fillRect/>
          </a:stretch>
        </p:blipFill>
        <p:spPr>
          <a:xfrm>
            <a:off x="6450134" y="1607433"/>
            <a:ext cx="1096996" cy="1071681"/>
          </a:xfrm>
          <a:prstGeom prst="rect">
            <a:avLst/>
          </a:prstGeom>
        </p:spPr>
      </p:pic>
      <p:pic>
        <p:nvPicPr>
          <p:cNvPr id="28" name="图片 27">
            <a:extLst>
              <a:ext uri="{FF2B5EF4-FFF2-40B4-BE49-F238E27FC236}">
                <a16:creationId xmlns:a16="http://schemas.microsoft.com/office/drawing/2014/main" id="{8E276499-B20C-604D-35F0-486C8BC9763B}"/>
              </a:ext>
            </a:extLst>
          </p:cNvPr>
          <p:cNvPicPr>
            <a:picLocks noChangeAspect="1"/>
          </p:cNvPicPr>
          <p:nvPr/>
        </p:nvPicPr>
        <p:blipFill>
          <a:blip r:embed="rId6"/>
          <a:stretch>
            <a:fillRect/>
          </a:stretch>
        </p:blipFill>
        <p:spPr>
          <a:xfrm>
            <a:off x="6450134" y="3549474"/>
            <a:ext cx="1105435" cy="1080120"/>
          </a:xfrm>
          <a:prstGeom prst="rect">
            <a:avLst/>
          </a:prstGeom>
        </p:spPr>
      </p:pic>
      <p:pic>
        <p:nvPicPr>
          <p:cNvPr id="30" name="图片 29">
            <a:extLst>
              <a:ext uri="{FF2B5EF4-FFF2-40B4-BE49-F238E27FC236}">
                <a16:creationId xmlns:a16="http://schemas.microsoft.com/office/drawing/2014/main" id="{888A05B5-32B1-A30D-50A9-DB5BFB1C8F67}"/>
              </a:ext>
            </a:extLst>
          </p:cNvPr>
          <p:cNvPicPr>
            <a:picLocks noChangeAspect="1"/>
          </p:cNvPicPr>
          <p:nvPr/>
        </p:nvPicPr>
        <p:blipFill>
          <a:blip r:embed="rId7"/>
          <a:stretch>
            <a:fillRect/>
          </a:stretch>
        </p:blipFill>
        <p:spPr>
          <a:xfrm>
            <a:off x="6450134" y="5500143"/>
            <a:ext cx="1122311" cy="1037927"/>
          </a:xfrm>
          <a:prstGeom prst="rect">
            <a:avLst/>
          </a:prstGeom>
        </p:spPr>
      </p:pic>
      <p:sp>
        <p:nvSpPr>
          <p:cNvPr id="31" name="文本框 30">
            <a:extLst>
              <a:ext uri="{FF2B5EF4-FFF2-40B4-BE49-F238E27FC236}">
                <a16:creationId xmlns:a16="http://schemas.microsoft.com/office/drawing/2014/main" id="{709545CA-1DF8-F436-66F6-B94E7FB00B96}"/>
              </a:ext>
            </a:extLst>
          </p:cNvPr>
          <p:cNvSpPr txBox="1"/>
          <p:nvPr/>
        </p:nvSpPr>
        <p:spPr>
          <a:xfrm>
            <a:off x="1897001" y="2284491"/>
            <a:ext cx="4028318" cy="430374"/>
          </a:xfrm>
          <a:prstGeom prst="rect">
            <a:avLst/>
          </a:prstGeom>
          <a:noFill/>
          <a:ln w="28575">
            <a:noFill/>
          </a:ln>
        </p:spPr>
        <p:txBody>
          <a:bodyPr wrap="square" rtlCol="0">
            <a:spAutoFit/>
          </a:bodyPr>
          <a:lstStyle/>
          <a:p>
            <a:pPr algn="just">
              <a:lnSpc>
                <a:spcPct val="120000"/>
              </a:lnSpc>
            </a:pPr>
            <a:r>
              <a:rPr lang="en-US" altLang="zh-CN" sz="2000" b="1" dirty="0">
                <a:latin typeface="微软雅黑" panose="020B0503020204020204" pitchFamily="34" charset="-122"/>
                <a:ea typeface="微软雅黑" panose="020B0503020204020204" pitchFamily="34" charset="-122"/>
              </a:rPr>
              <a:t>Context-Dependent Emotions</a:t>
            </a:r>
          </a:p>
        </p:txBody>
      </p:sp>
      <p:sp>
        <p:nvSpPr>
          <p:cNvPr id="32" name="文本框 31">
            <a:extLst>
              <a:ext uri="{FF2B5EF4-FFF2-40B4-BE49-F238E27FC236}">
                <a16:creationId xmlns:a16="http://schemas.microsoft.com/office/drawing/2014/main" id="{5122C37B-556D-6F81-B32A-BFF22945678E}"/>
              </a:ext>
            </a:extLst>
          </p:cNvPr>
          <p:cNvSpPr txBox="1"/>
          <p:nvPr/>
        </p:nvSpPr>
        <p:spPr>
          <a:xfrm>
            <a:off x="1897001" y="2737837"/>
            <a:ext cx="4316350" cy="726609"/>
          </a:xfrm>
          <a:prstGeom prst="rect">
            <a:avLst/>
          </a:prstGeom>
          <a:noFill/>
          <a:ln w="28575">
            <a:noFill/>
          </a:ln>
        </p:spPr>
        <p:txBody>
          <a:bodyPr wrap="square" rtlCol="0">
            <a:spAutoFit/>
          </a:bodyPr>
          <a:lstStyle/>
          <a:p>
            <a:pPr algn="just">
              <a:lnSpc>
                <a:spcPct val="120000"/>
              </a:lnSpc>
            </a:pPr>
            <a:r>
              <a:rPr lang="en-US" altLang="zh-CN" dirty="0">
                <a:latin typeface="+mn-lt"/>
              </a:rPr>
              <a:t>Misinterpretation of emotions that</a:t>
            </a:r>
          </a:p>
          <a:p>
            <a:pPr algn="just">
              <a:lnSpc>
                <a:spcPct val="120000"/>
              </a:lnSpc>
            </a:pPr>
            <a:r>
              <a:rPr lang="en-US" altLang="zh-CN" dirty="0">
                <a:latin typeface="+mn-lt"/>
              </a:rPr>
              <a:t>heavily depend on situational context</a:t>
            </a:r>
          </a:p>
        </p:txBody>
      </p:sp>
      <p:sp>
        <p:nvSpPr>
          <p:cNvPr id="33" name="文本框 32">
            <a:extLst>
              <a:ext uri="{FF2B5EF4-FFF2-40B4-BE49-F238E27FC236}">
                <a16:creationId xmlns:a16="http://schemas.microsoft.com/office/drawing/2014/main" id="{C07303E6-D0D4-C24F-1E90-AFB93F900A8E}"/>
              </a:ext>
            </a:extLst>
          </p:cNvPr>
          <p:cNvSpPr txBox="1"/>
          <p:nvPr/>
        </p:nvSpPr>
        <p:spPr>
          <a:xfrm>
            <a:off x="1897001" y="4668618"/>
            <a:ext cx="4028318" cy="430374"/>
          </a:xfrm>
          <a:prstGeom prst="rect">
            <a:avLst/>
          </a:prstGeom>
          <a:noFill/>
          <a:ln w="28575">
            <a:noFill/>
          </a:ln>
        </p:spPr>
        <p:txBody>
          <a:bodyPr wrap="square" rtlCol="0">
            <a:spAutoFit/>
          </a:bodyPr>
          <a:lstStyle/>
          <a:p>
            <a:pPr algn="just">
              <a:lnSpc>
                <a:spcPct val="120000"/>
              </a:lnSpc>
            </a:pPr>
            <a:r>
              <a:rPr lang="en-US" altLang="zh-CN" sz="2000" b="1" dirty="0">
                <a:latin typeface="微软雅黑" panose="020B0503020204020204" pitchFamily="34" charset="-122"/>
                <a:ea typeface="微软雅黑" panose="020B0503020204020204" pitchFamily="34" charset="-122"/>
              </a:rPr>
              <a:t>Micro-Expression Detection</a:t>
            </a:r>
          </a:p>
        </p:txBody>
      </p:sp>
      <p:sp>
        <p:nvSpPr>
          <p:cNvPr id="34" name="文本框 33">
            <a:extLst>
              <a:ext uri="{FF2B5EF4-FFF2-40B4-BE49-F238E27FC236}">
                <a16:creationId xmlns:a16="http://schemas.microsoft.com/office/drawing/2014/main" id="{036E0842-3F0E-5734-D48B-4B56C412E91C}"/>
              </a:ext>
            </a:extLst>
          </p:cNvPr>
          <p:cNvSpPr txBox="1"/>
          <p:nvPr/>
        </p:nvSpPr>
        <p:spPr>
          <a:xfrm>
            <a:off x="1897001" y="5121964"/>
            <a:ext cx="4316350" cy="726609"/>
          </a:xfrm>
          <a:prstGeom prst="rect">
            <a:avLst/>
          </a:prstGeom>
          <a:noFill/>
          <a:ln w="28575">
            <a:noFill/>
          </a:ln>
        </p:spPr>
        <p:txBody>
          <a:bodyPr wrap="square" rtlCol="0">
            <a:spAutoFit/>
          </a:bodyPr>
          <a:lstStyle/>
          <a:p>
            <a:pPr algn="just">
              <a:lnSpc>
                <a:spcPct val="120000"/>
              </a:lnSpc>
            </a:pPr>
            <a:r>
              <a:rPr lang="en-US" altLang="zh-CN" dirty="0">
                <a:latin typeface="+mn-lt"/>
              </a:rPr>
              <a:t>Misinterpretation of emotions that</a:t>
            </a:r>
          </a:p>
          <a:p>
            <a:pPr algn="just">
              <a:lnSpc>
                <a:spcPct val="120000"/>
              </a:lnSpc>
            </a:pPr>
            <a:r>
              <a:rPr lang="en-US" altLang="zh-CN" dirty="0">
                <a:latin typeface="+mn-lt"/>
              </a:rPr>
              <a:t>heavily depend on situational context</a:t>
            </a:r>
          </a:p>
        </p:txBody>
      </p:sp>
      <p:sp>
        <p:nvSpPr>
          <p:cNvPr id="35" name="文本框 34">
            <a:extLst>
              <a:ext uri="{FF2B5EF4-FFF2-40B4-BE49-F238E27FC236}">
                <a16:creationId xmlns:a16="http://schemas.microsoft.com/office/drawing/2014/main" id="{82F6AE22-58E5-E7BF-3778-7EBB82CF42DF}"/>
              </a:ext>
            </a:extLst>
          </p:cNvPr>
          <p:cNvSpPr txBox="1"/>
          <p:nvPr/>
        </p:nvSpPr>
        <p:spPr>
          <a:xfrm>
            <a:off x="7509495" y="1530064"/>
            <a:ext cx="4680520" cy="430374"/>
          </a:xfrm>
          <a:prstGeom prst="rect">
            <a:avLst/>
          </a:prstGeom>
          <a:noFill/>
          <a:ln w="28575">
            <a:noFill/>
          </a:ln>
        </p:spPr>
        <p:txBody>
          <a:bodyPr wrap="square" rtlCol="0">
            <a:spAutoFit/>
          </a:bodyPr>
          <a:lstStyle/>
          <a:p>
            <a:pPr algn="just">
              <a:lnSpc>
                <a:spcPct val="120000"/>
              </a:lnSpc>
            </a:pPr>
            <a:r>
              <a:rPr lang="en-US" altLang="zh-CN" sz="2000" b="1" dirty="0">
                <a:latin typeface="微软雅黑" panose="020B0503020204020204" pitchFamily="34" charset="-122"/>
                <a:ea typeface="微软雅黑" panose="020B0503020204020204" pitchFamily="34" charset="-122"/>
              </a:rPr>
              <a:t>Dynamic Temporal Adaptation</a:t>
            </a:r>
          </a:p>
        </p:txBody>
      </p:sp>
      <p:sp>
        <p:nvSpPr>
          <p:cNvPr id="36" name="文本框 35">
            <a:extLst>
              <a:ext uri="{FF2B5EF4-FFF2-40B4-BE49-F238E27FC236}">
                <a16:creationId xmlns:a16="http://schemas.microsoft.com/office/drawing/2014/main" id="{DCEA6D78-E062-1095-6B28-20C67BCF04F4}"/>
              </a:ext>
            </a:extLst>
          </p:cNvPr>
          <p:cNvSpPr txBox="1"/>
          <p:nvPr/>
        </p:nvSpPr>
        <p:spPr>
          <a:xfrm>
            <a:off x="7509495" y="1983410"/>
            <a:ext cx="4680520" cy="726609"/>
          </a:xfrm>
          <a:prstGeom prst="rect">
            <a:avLst/>
          </a:prstGeom>
          <a:noFill/>
          <a:ln w="28575">
            <a:noFill/>
          </a:ln>
        </p:spPr>
        <p:txBody>
          <a:bodyPr wrap="square" rtlCol="0">
            <a:spAutoFit/>
          </a:bodyPr>
          <a:lstStyle/>
          <a:p>
            <a:pPr algn="just">
              <a:lnSpc>
                <a:spcPct val="120000"/>
              </a:lnSpc>
            </a:pPr>
            <a:r>
              <a:rPr lang="en-US" altLang="zh-CN" dirty="0">
                <a:latin typeface="+mn-lt"/>
              </a:rPr>
              <a:t>Auto-adjust frame rates based on affective intensity scores</a:t>
            </a:r>
          </a:p>
        </p:txBody>
      </p:sp>
      <p:sp>
        <p:nvSpPr>
          <p:cNvPr id="37" name="文本框 36">
            <a:extLst>
              <a:ext uri="{FF2B5EF4-FFF2-40B4-BE49-F238E27FC236}">
                <a16:creationId xmlns:a16="http://schemas.microsoft.com/office/drawing/2014/main" id="{E3EE9608-F708-8582-21D4-C6F1E733359A}"/>
              </a:ext>
            </a:extLst>
          </p:cNvPr>
          <p:cNvSpPr txBox="1"/>
          <p:nvPr/>
        </p:nvSpPr>
        <p:spPr>
          <a:xfrm>
            <a:off x="7547130" y="3503236"/>
            <a:ext cx="4680520" cy="430374"/>
          </a:xfrm>
          <a:prstGeom prst="rect">
            <a:avLst/>
          </a:prstGeom>
          <a:noFill/>
          <a:ln w="28575">
            <a:noFill/>
          </a:ln>
        </p:spPr>
        <p:txBody>
          <a:bodyPr wrap="square" rtlCol="0">
            <a:spAutoFit/>
          </a:bodyPr>
          <a:lstStyle/>
          <a:p>
            <a:pPr algn="just">
              <a:lnSpc>
                <a:spcPct val="120000"/>
              </a:lnSpc>
            </a:pPr>
            <a:r>
              <a:rPr lang="en-US" altLang="zh-CN" sz="2000" b="1" dirty="0">
                <a:latin typeface="微软雅黑" panose="020B0503020204020204" pitchFamily="34" charset="-122"/>
                <a:ea typeface="微软雅黑" panose="020B0503020204020204" pitchFamily="34" charset="-122"/>
              </a:rPr>
              <a:t>Cross-Cultural Knowledge Infusion</a:t>
            </a:r>
          </a:p>
        </p:txBody>
      </p:sp>
      <p:sp>
        <p:nvSpPr>
          <p:cNvPr id="38" name="文本框 37">
            <a:extLst>
              <a:ext uri="{FF2B5EF4-FFF2-40B4-BE49-F238E27FC236}">
                <a16:creationId xmlns:a16="http://schemas.microsoft.com/office/drawing/2014/main" id="{09C658BE-404A-81E7-77CF-132639AFB75A}"/>
              </a:ext>
            </a:extLst>
          </p:cNvPr>
          <p:cNvSpPr txBox="1"/>
          <p:nvPr/>
        </p:nvSpPr>
        <p:spPr>
          <a:xfrm>
            <a:off x="7547130" y="3956582"/>
            <a:ext cx="4680520" cy="726609"/>
          </a:xfrm>
          <a:prstGeom prst="rect">
            <a:avLst/>
          </a:prstGeom>
          <a:noFill/>
          <a:ln w="28575">
            <a:noFill/>
          </a:ln>
        </p:spPr>
        <p:txBody>
          <a:bodyPr wrap="square" rtlCol="0">
            <a:spAutoFit/>
          </a:bodyPr>
          <a:lstStyle/>
          <a:p>
            <a:pPr algn="just">
              <a:lnSpc>
                <a:spcPct val="120000"/>
              </a:lnSpc>
            </a:pPr>
            <a:r>
              <a:rPr lang="en-US" altLang="zh-CN" dirty="0">
                <a:latin typeface="+mn-lt"/>
              </a:rPr>
              <a:t>Geographically stratified affective lexicons for cultural diversity</a:t>
            </a:r>
          </a:p>
        </p:txBody>
      </p:sp>
      <p:sp>
        <p:nvSpPr>
          <p:cNvPr id="39" name="文本框 38">
            <a:extLst>
              <a:ext uri="{FF2B5EF4-FFF2-40B4-BE49-F238E27FC236}">
                <a16:creationId xmlns:a16="http://schemas.microsoft.com/office/drawing/2014/main" id="{13A407A2-5D68-6ECA-D08E-39ACD446638A}"/>
              </a:ext>
            </a:extLst>
          </p:cNvPr>
          <p:cNvSpPr txBox="1"/>
          <p:nvPr/>
        </p:nvSpPr>
        <p:spPr>
          <a:xfrm>
            <a:off x="7547130" y="5463971"/>
            <a:ext cx="4680520" cy="430374"/>
          </a:xfrm>
          <a:prstGeom prst="rect">
            <a:avLst/>
          </a:prstGeom>
          <a:noFill/>
          <a:ln w="28575">
            <a:noFill/>
          </a:ln>
        </p:spPr>
        <p:txBody>
          <a:bodyPr wrap="square" rtlCol="0">
            <a:spAutoFit/>
          </a:bodyPr>
          <a:lstStyle/>
          <a:p>
            <a:pPr algn="just">
              <a:lnSpc>
                <a:spcPct val="120000"/>
              </a:lnSpc>
            </a:pPr>
            <a:r>
              <a:rPr lang="en-US" altLang="zh-CN" sz="2000" b="1" dirty="0">
                <a:latin typeface="微软雅黑" panose="020B0503020204020204" pitchFamily="34" charset="-122"/>
                <a:ea typeface="微软雅黑" panose="020B0503020204020204" pitchFamily="34" charset="-122"/>
              </a:rPr>
              <a:t>Causal Intervention Modules</a:t>
            </a:r>
          </a:p>
        </p:txBody>
      </p:sp>
      <p:sp>
        <p:nvSpPr>
          <p:cNvPr id="40" name="文本框 39">
            <a:extLst>
              <a:ext uri="{FF2B5EF4-FFF2-40B4-BE49-F238E27FC236}">
                <a16:creationId xmlns:a16="http://schemas.microsoft.com/office/drawing/2014/main" id="{6D809157-A2E4-29B5-6B7C-A8E72C3D4A4E}"/>
              </a:ext>
            </a:extLst>
          </p:cNvPr>
          <p:cNvSpPr txBox="1"/>
          <p:nvPr/>
        </p:nvSpPr>
        <p:spPr>
          <a:xfrm>
            <a:off x="7547130" y="5917317"/>
            <a:ext cx="4680520" cy="726609"/>
          </a:xfrm>
          <a:prstGeom prst="rect">
            <a:avLst/>
          </a:prstGeom>
          <a:noFill/>
          <a:ln w="28575">
            <a:noFill/>
          </a:ln>
        </p:spPr>
        <p:txBody>
          <a:bodyPr wrap="square" rtlCol="0">
            <a:spAutoFit/>
          </a:bodyPr>
          <a:lstStyle/>
          <a:p>
            <a:pPr algn="just">
              <a:lnSpc>
                <a:spcPct val="120000"/>
              </a:lnSpc>
            </a:pPr>
            <a:r>
              <a:rPr lang="en-US" altLang="zh-CN" dirty="0">
                <a:latin typeface="+mn-lt"/>
              </a:rPr>
              <a:t>Disentangle scene-confounder relationships for robust inference</a:t>
            </a:r>
          </a:p>
        </p:txBody>
      </p:sp>
    </p:spTree>
    <p:extLst>
      <p:ext uri="{BB962C8B-B14F-4D97-AF65-F5344CB8AC3E}">
        <p14:creationId xmlns:p14="http://schemas.microsoft.com/office/powerpoint/2010/main" val="31247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03E2C-BCA8-4052-978D-3CE4827E494C}"/>
              </a:ext>
            </a:extLst>
          </p:cNvPr>
          <p:cNvSpPr txBox="1">
            <a:spLocks/>
          </p:cNvSpPr>
          <p:nvPr/>
        </p:nvSpPr>
        <p:spPr>
          <a:xfrm>
            <a:off x="779056" y="2431689"/>
            <a:ext cx="11300637" cy="1091797"/>
          </a:xfrm>
          <a:prstGeom prst="rect">
            <a:avLst/>
          </a:prstGeom>
        </p:spPr>
        <p:txBody>
          <a:bodyPr>
            <a:normAutofit fontScale="97500"/>
          </a:bodyPr>
          <a:lstStyle>
            <a:lvl1pPr algn="l" defTabSz="964303" rtl="0" eaLnBrk="1" latinLnBrk="0" hangingPunct="1">
              <a:lnSpc>
                <a:spcPct val="90000"/>
              </a:lnSpc>
              <a:spcBef>
                <a:spcPct val="0"/>
              </a:spcBef>
              <a:buNone/>
              <a:defRPr sz="4640" kern="1200">
                <a:solidFill>
                  <a:schemeClr val="tx1"/>
                </a:solidFill>
                <a:latin typeface="+mj-lt"/>
                <a:ea typeface="+mj-ea"/>
                <a:cs typeface="+mj-cs"/>
              </a:defRPr>
            </a:lvl1pPr>
          </a:lstStyle>
          <a:p>
            <a:pPr algn="ctr" fontAlgn="auto">
              <a:spcAft>
                <a:spcPts val="0"/>
              </a:spcAft>
            </a:pPr>
            <a:r>
              <a:rPr lang="en-US" altLang="zh-CN" sz="3600" b="1" dirty="0">
                <a:solidFill>
                  <a:schemeClr val="bg2">
                    <a:lumMod val="25000"/>
                  </a:schemeClr>
                </a:solidFill>
                <a:latin typeface="Times New Roman" panose="02020603050405020304" pitchFamily="18" charset="0"/>
                <a:cs typeface="Times New Roman" panose="02020603050405020304" pitchFamily="18" charset="0"/>
              </a:rPr>
              <a:t>Thank You for Your Attention!</a:t>
            </a:r>
            <a:endParaRPr lang="zh-CN" altLang="en-US" sz="36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45C58A0D-2CEA-E5D9-1A12-0514EC13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885"/>
          <a:stretch/>
        </p:blipFill>
        <p:spPr>
          <a:xfrm>
            <a:off x="3126772" y="5757056"/>
            <a:ext cx="2568525" cy="1243549"/>
          </a:xfrm>
          <a:prstGeom prst="rect">
            <a:avLst/>
          </a:prstGeom>
        </p:spPr>
      </p:pic>
      <p:pic>
        <p:nvPicPr>
          <p:cNvPr id="8" name="图片 7" descr="徽标&#10;&#10;已自动生成说明">
            <a:extLst>
              <a:ext uri="{FF2B5EF4-FFF2-40B4-BE49-F238E27FC236}">
                <a16:creationId xmlns:a16="http://schemas.microsoft.com/office/drawing/2014/main" id="{6475B242-0F2C-C884-F265-433D953DBA16}"/>
              </a:ext>
            </a:extLst>
          </p:cNvPr>
          <p:cNvPicPr>
            <a:picLocks noChangeAspect="1"/>
          </p:cNvPicPr>
          <p:nvPr/>
        </p:nvPicPr>
        <p:blipFill>
          <a:blip r:embed="rId4"/>
          <a:stretch>
            <a:fillRect/>
          </a:stretch>
        </p:blipFill>
        <p:spPr>
          <a:xfrm>
            <a:off x="147762" y="6092479"/>
            <a:ext cx="2859319" cy="572703"/>
          </a:xfrm>
          <a:prstGeom prst="rect">
            <a:avLst/>
          </a:prstGeom>
        </p:spPr>
      </p:pic>
      <p:pic>
        <p:nvPicPr>
          <p:cNvPr id="9" name="Picture 16" descr="33rd ACM International Conference on Multimedia - Dublin Convention Bureau">
            <a:extLst>
              <a:ext uri="{FF2B5EF4-FFF2-40B4-BE49-F238E27FC236}">
                <a16:creationId xmlns:a16="http://schemas.microsoft.com/office/drawing/2014/main" id="{9667270A-0258-DD4B-8C77-E800222E2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62" y="21607"/>
            <a:ext cx="3864490" cy="2359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山东大学简介-山大标志含义-SDU校徽-山大logo寓意">
            <a:extLst>
              <a:ext uri="{FF2B5EF4-FFF2-40B4-BE49-F238E27FC236}">
                <a16:creationId xmlns:a16="http://schemas.microsoft.com/office/drawing/2014/main" id="{750EE0D8-5B54-93D5-74CE-9F840F56D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64" t="27576" r="8012" b="36169"/>
          <a:stretch/>
        </p:blipFill>
        <p:spPr bwMode="auto">
          <a:xfrm>
            <a:off x="9381703" y="5848573"/>
            <a:ext cx="3338658" cy="1060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a:extLst>
              <a:ext uri="{FF2B5EF4-FFF2-40B4-BE49-F238E27FC236}">
                <a16:creationId xmlns:a16="http://schemas.microsoft.com/office/drawing/2014/main" id="{F757D702-B633-90B8-E9C2-C9CAB8F9A5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4988" y="5803821"/>
            <a:ext cx="3447025" cy="1150019"/>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A81B9C1D-E336-FF08-5F7B-6614587EFBB4}"/>
              </a:ext>
            </a:extLst>
          </p:cNvPr>
          <p:cNvPicPr>
            <a:picLocks noChangeAspect="1"/>
          </p:cNvPicPr>
          <p:nvPr/>
        </p:nvPicPr>
        <p:blipFill>
          <a:blip r:embed="rId8"/>
          <a:srcRect b="86244"/>
          <a:stretch/>
        </p:blipFill>
        <p:spPr>
          <a:xfrm>
            <a:off x="2258773" y="3579658"/>
            <a:ext cx="8341204" cy="668654"/>
          </a:xfrm>
          <a:prstGeom prst="rect">
            <a:avLst/>
          </a:prstGeom>
        </p:spPr>
      </p:pic>
      <p:sp>
        <p:nvSpPr>
          <p:cNvPr id="13" name="文本框 12">
            <a:extLst>
              <a:ext uri="{FF2B5EF4-FFF2-40B4-BE49-F238E27FC236}">
                <a16:creationId xmlns:a16="http://schemas.microsoft.com/office/drawing/2014/main" id="{F7B9CCB3-18BE-3775-EC24-E4DAD57E339E}"/>
              </a:ext>
            </a:extLst>
          </p:cNvPr>
          <p:cNvSpPr txBox="1"/>
          <p:nvPr/>
        </p:nvSpPr>
        <p:spPr>
          <a:xfrm>
            <a:off x="4953211" y="4399354"/>
            <a:ext cx="2952328" cy="369332"/>
          </a:xfrm>
          <a:prstGeom prst="rect">
            <a:avLst/>
          </a:prstGeom>
          <a:noFill/>
        </p:spPr>
        <p:txBody>
          <a:bodyPr wrap="square">
            <a:spAutoFit/>
          </a:bodyPr>
          <a:lstStyle/>
          <a:p>
            <a:pPr algn="ctr"/>
            <a:r>
              <a:rPr lang="en-US" altLang="zh-CN" dirty="0"/>
              <a:t>fxh23@mails.tsinghua.edu.cn</a:t>
            </a:r>
            <a:endParaRPr lang="zh-CN" altLang="en-US" dirty="0"/>
          </a:p>
        </p:txBody>
      </p:sp>
    </p:spTree>
    <p:extLst>
      <p:ext uri="{BB962C8B-B14F-4D97-AF65-F5344CB8AC3E}">
        <p14:creationId xmlns:p14="http://schemas.microsoft.com/office/powerpoint/2010/main" val="187227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4A27E94-5E28-B10D-A5BA-7024B4A8C48D}"/>
              </a:ext>
            </a:extLst>
          </p:cNvPr>
          <p:cNvSpPr txBox="1"/>
          <p:nvPr/>
        </p:nvSpPr>
        <p:spPr>
          <a:xfrm>
            <a:off x="4350468" y="1096045"/>
            <a:ext cx="8496944" cy="565604"/>
          </a:xfrm>
          <a:prstGeom prst="rect">
            <a:avLst/>
          </a:prstGeom>
          <a:noFill/>
          <a:ln w="28575">
            <a:noFill/>
          </a:ln>
        </p:spPr>
        <p:txBody>
          <a:bodyPr wrap="square" rtlCol="0">
            <a:spAutoFit/>
          </a:bodyPr>
          <a:lstStyle/>
          <a:p>
            <a:pPr algn="just">
              <a:lnSpc>
                <a:spcPct val="120000"/>
              </a:lnSpc>
            </a:pPr>
            <a:r>
              <a:rPr lang="en-US" altLang="zh-CN" sz="2800" b="1" dirty="0">
                <a:solidFill>
                  <a:srgbClr val="0070C0"/>
                </a:solidFill>
                <a:latin typeface="微软雅黑" panose="020B0503020204020204" pitchFamily="34" charset="-122"/>
                <a:ea typeface="微软雅黑" panose="020B0503020204020204" pitchFamily="34" charset="-122"/>
              </a:rPr>
              <a:t>Background &amp; Introduction</a:t>
            </a:r>
          </a:p>
        </p:txBody>
      </p:sp>
      <p:sp>
        <p:nvSpPr>
          <p:cNvPr id="6" name="文本框 5">
            <a:extLst>
              <a:ext uri="{FF2B5EF4-FFF2-40B4-BE49-F238E27FC236}">
                <a16:creationId xmlns:a16="http://schemas.microsoft.com/office/drawing/2014/main" id="{CAD07F52-C493-F0E1-A935-4ADC65DD07E4}"/>
              </a:ext>
            </a:extLst>
          </p:cNvPr>
          <p:cNvSpPr txBox="1"/>
          <p:nvPr/>
        </p:nvSpPr>
        <p:spPr>
          <a:xfrm>
            <a:off x="4350468" y="2548484"/>
            <a:ext cx="8496944" cy="565604"/>
          </a:xfrm>
          <a:prstGeom prst="rect">
            <a:avLst/>
          </a:prstGeom>
          <a:noFill/>
          <a:ln w="28575">
            <a:noFill/>
          </a:ln>
        </p:spPr>
        <p:txBody>
          <a:bodyPr wrap="square" rtlCol="0">
            <a:spAutoFit/>
          </a:bodyPr>
          <a:lstStyle/>
          <a:p>
            <a:pPr algn="just">
              <a:lnSpc>
                <a:spcPct val="120000"/>
              </a:lnSpc>
            </a:pPr>
            <a:r>
              <a:rPr lang="en-US" altLang="zh-CN" sz="2800" b="1" dirty="0">
                <a:solidFill>
                  <a:srgbClr val="0070C0"/>
                </a:solidFill>
                <a:latin typeface="微软雅黑" panose="020B0503020204020204" pitchFamily="34" charset="-122"/>
                <a:ea typeface="微软雅黑" panose="020B0503020204020204" pitchFamily="34" charset="-122"/>
              </a:rPr>
              <a:t>Methodology</a:t>
            </a:r>
          </a:p>
        </p:txBody>
      </p:sp>
      <p:sp>
        <p:nvSpPr>
          <p:cNvPr id="7" name="文本框 6">
            <a:extLst>
              <a:ext uri="{FF2B5EF4-FFF2-40B4-BE49-F238E27FC236}">
                <a16:creationId xmlns:a16="http://schemas.microsoft.com/office/drawing/2014/main" id="{7CB839F0-A613-6464-AEF9-945AAE243C02}"/>
              </a:ext>
            </a:extLst>
          </p:cNvPr>
          <p:cNvSpPr txBox="1"/>
          <p:nvPr/>
        </p:nvSpPr>
        <p:spPr>
          <a:xfrm>
            <a:off x="4350468" y="4000923"/>
            <a:ext cx="8496944" cy="565604"/>
          </a:xfrm>
          <a:prstGeom prst="rect">
            <a:avLst/>
          </a:prstGeom>
          <a:noFill/>
          <a:ln w="28575">
            <a:noFill/>
          </a:ln>
        </p:spPr>
        <p:txBody>
          <a:bodyPr wrap="square" rtlCol="0">
            <a:spAutoFit/>
          </a:bodyPr>
          <a:lstStyle/>
          <a:p>
            <a:pPr algn="just">
              <a:lnSpc>
                <a:spcPct val="120000"/>
              </a:lnSpc>
            </a:pPr>
            <a:r>
              <a:rPr lang="en-US" altLang="zh-CN" sz="2800" b="1" dirty="0">
                <a:solidFill>
                  <a:srgbClr val="0070C0"/>
                </a:solidFill>
                <a:latin typeface="微软雅黑" panose="020B0503020204020204" pitchFamily="34" charset="-122"/>
                <a:ea typeface="微软雅黑" panose="020B0503020204020204" pitchFamily="34" charset="-122"/>
              </a:rPr>
              <a:t>Experiments &amp; Results</a:t>
            </a:r>
          </a:p>
        </p:txBody>
      </p:sp>
      <p:sp>
        <p:nvSpPr>
          <p:cNvPr id="8" name="文本框 7">
            <a:extLst>
              <a:ext uri="{FF2B5EF4-FFF2-40B4-BE49-F238E27FC236}">
                <a16:creationId xmlns:a16="http://schemas.microsoft.com/office/drawing/2014/main" id="{9B23C775-0533-651F-3472-1C10321E0DDD}"/>
              </a:ext>
            </a:extLst>
          </p:cNvPr>
          <p:cNvSpPr txBox="1"/>
          <p:nvPr/>
        </p:nvSpPr>
        <p:spPr>
          <a:xfrm>
            <a:off x="4350468" y="5453363"/>
            <a:ext cx="8496944" cy="565604"/>
          </a:xfrm>
          <a:prstGeom prst="rect">
            <a:avLst/>
          </a:prstGeom>
          <a:noFill/>
          <a:ln w="28575">
            <a:noFill/>
          </a:ln>
        </p:spPr>
        <p:txBody>
          <a:bodyPr wrap="square" rtlCol="0">
            <a:spAutoFit/>
          </a:bodyPr>
          <a:lstStyle/>
          <a:p>
            <a:pPr algn="just">
              <a:lnSpc>
                <a:spcPct val="120000"/>
              </a:lnSpc>
            </a:pPr>
            <a:r>
              <a:rPr lang="en-US" altLang="zh-CN" sz="2800" b="1" dirty="0">
                <a:solidFill>
                  <a:srgbClr val="0070C0"/>
                </a:solidFill>
                <a:latin typeface="微软雅黑" panose="020B0503020204020204" pitchFamily="34" charset="-122"/>
                <a:ea typeface="微软雅黑" panose="020B0503020204020204" pitchFamily="34" charset="-122"/>
              </a:rPr>
              <a:t>Conclusion &amp; Future Work</a:t>
            </a:r>
          </a:p>
        </p:txBody>
      </p:sp>
      <p:sp>
        <p:nvSpPr>
          <p:cNvPr id="9" name="文本框 8">
            <a:extLst>
              <a:ext uri="{FF2B5EF4-FFF2-40B4-BE49-F238E27FC236}">
                <a16:creationId xmlns:a16="http://schemas.microsoft.com/office/drawing/2014/main" id="{F4334DAA-3D91-F263-333E-B3FA17F812D1}"/>
              </a:ext>
            </a:extLst>
          </p:cNvPr>
          <p:cNvSpPr txBox="1"/>
          <p:nvPr/>
        </p:nvSpPr>
        <p:spPr>
          <a:xfrm>
            <a:off x="4350468" y="1548680"/>
            <a:ext cx="8496944" cy="427746"/>
          </a:xfrm>
          <a:prstGeom prst="rect">
            <a:avLst/>
          </a:prstGeom>
          <a:noFill/>
          <a:ln w="28575">
            <a:noFill/>
          </a:ln>
        </p:spPr>
        <p:txBody>
          <a:bodyPr wrap="square" rtlCol="0">
            <a:spAutoFit/>
          </a:bodyPr>
          <a:lstStyle/>
          <a:p>
            <a:pPr algn="just">
              <a:lnSpc>
                <a:spcPct val="120000"/>
              </a:lnSpc>
            </a:pPr>
            <a:r>
              <a:rPr lang="en-US" altLang="zh-CN" sz="2000" dirty="0">
                <a:latin typeface="+mn-lt"/>
              </a:rPr>
              <a:t>Problem statement, motivation, and key challenges</a:t>
            </a:r>
          </a:p>
        </p:txBody>
      </p:sp>
      <p:sp>
        <p:nvSpPr>
          <p:cNvPr id="10" name="文本框 9">
            <a:extLst>
              <a:ext uri="{FF2B5EF4-FFF2-40B4-BE49-F238E27FC236}">
                <a16:creationId xmlns:a16="http://schemas.microsoft.com/office/drawing/2014/main" id="{05994AF8-22B0-8837-C597-50059FFF66EF}"/>
              </a:ext>
            </a:extLst>
          </p:cNvPr>
          <p:cNvSpPr txBox="1"/>
          <p:nvPr/>
        </p:nvSpPr>
        <p:spPr>
          <a:xfrm>
            <a:off x="4350468" y="2993899"/>
            <a:ext cx="8496944" cy="427746"/>
          </a:xfrm>
          <a:prstGeom prst="rect">
            <a:avLst/>
          </a:prstGeom>
          <a:noFill/>
          <a:ln w="28575">
            <a:noFill/>
          </a:ln>
        </p:spPr>
        <p:txBody>
          <a:bodyPr wrap="square" rtlCol="0">
            <a:spAutoFit/>
          </a:bodyPr>
          <a:lstStyle/>
          <a:p>
            <a:pPr algn="just">
              <a:lnSpc>
                <a:spcPct val="120000"/>
              </a:lnSpc>
            </a:pPr>
            <a:r>
              <a:rPr lang="en-US" altLang="zh-CN" sz="2000" dirty="0" err="1">
                <a:latin typeface="+mn-lt"/>
              </a:rPr>
              <a:t>ZeroES</a:t>
            </a:r>
            <a:r>
              <a:rPr lang="en-US" altLang="zh-CN" sz="2000" dirty="0">
                <a:latin typeface="+mn-lt"/>
              </a:rPr>
              <a:t> framework architecture, model selection, and prompt engineering</a:t>
            </a:r>
          </a:p>
        </p:txBody>
      </p:sp>
      <p:sp>
        <p:nvSpPr>
          <p:cNvPr id="12" name="文本框 11">
            <a:extLst>
              <a:ext uri="{FF2B5EF4-FFF2-40B4-BE49-F238E27FC236}">
                <a16:creationId xmlns:a16="http://schemas.microsoft.com/office/drawing/2014/main" id="{56554C50-36DE-9932-A0E4-49F5E9EE426D}"/>
              </a:ext>
            </a:extLst>
          </p:cNvPr>
          <p:cNvSpPr txBox="1"/>
          <p:nvPr/>
        </p:nvSpPr>
        <p:spPr>
          <a:xfrm>
            <a:off x="4350468" y="4439118"/>
            <a:ext cx="8496944" cy="427746"/>
          </a:xfrm>
          <a:prstGeom prst="rect">
            <a:avLst/>
          </a:prstGeom>
          <a:noFill/>
          <a:ln w="28575">
            <a:noFill/>
          </a:ln>
        </p:spPr>
        <p:txBody>
          <a:bodyPr wrap="square" rtlCol="0">
            <a:spAutoFit/>
          </a:bodyPr>
          <a:lstStyle/>
          <a:p>
            <a:pPr algn="just">
              <a:lnSpc>
                <a:spcPct val="120000"/>
              </a:lnSpc>
            </a:pPr>
            <a:r>
              <a:rPr lang="en-US" altLang="zh-CN" sz="2000" dirty="0">
                <a:latin typeface="+mn-lt"/>
              </a:rPr>
              <a:t>Performance evaluation, comparative analysis, and ablation studies</a:t>
            </a:r>
          </a:p>
        </p:txBody>
      </p:sp>
      <p:sp>
        <p:nvSpPr>
          <p:cNvPr id="13" name="文本框 12">
            <a:extLst>
              <a:ext uri="{FF2B5EF4-FFF2-40B4-BE49-F238E27FC236}">
                <a16:creationId xmlns:a16="http://schemas.microsoft.com/office/drawing/2014/main" id="{F1393FF5-70F2-A2AD-CDE9-C237E7734180}"/>
              </a:ext>
            </a:extLst>
          </p:cNvPr>
          <p:cNvSpPr txBox="1"/>
          <p:nvPr/>
        </p:nvSpPr>
        <p:spPr>
          <a:xfrm>
            <a:off x="4350468" y="5884336"/>
            <a:ext cx="8496944" cy="427746"/>
          </a:xfrm>
          <a:prstGeom prst="rect">
            <a:avLst/>
          </a:prstGeom>
          <a:noFill/>
          <a:ln w="28575">
            <a:noFill/>
          </a:ln>
        </p:spPr>
        <p:txBody>
          <a:bodyPr wrap="square" rtlCol="0">
            <a:spAutoFit/>
          </a:bodyPr>
          <a:lstStyle/>
          <a:p>
            <a:pPr algn="just">
              <a:lnSpc>
                <a:spcPct val="120000"/>
              </a:lnSpc>
            </a:pPr>
            <a:r>
              <a:rPr lang="en-US" altLang="zh-CN" sz="2000" dirty="0">
                <a:latin typeface="+mn-lt"/>
              </a:rPr>
              <a:t>Key contributions, limitations, and research directions</a:t>
            </a:r>
          </a:p>
        </p:txBody>
      </p:sp>
      <p:sp>
        <p:nvSpPr>
          <p:cNvPr id="15" name="文本框 14">
            <a:extLst>
              <a:ext uri="{FF2B5EF4-FFF2-40B4-BE49-F238E27FC236}">
                <a16:creationId xmlns:a16="http://schemas.microsoft.com/office/drawing/2014/main" id="{310E1C40-3640-E30C-5C1C-CC20D87BEFBA}"/>
              </a:ext>
            </a:extLst>
          </p:cNvPr>
          <p:cNvSpPr txBox="1"/>
          <p:nvPr/>
        </p:nvSpPr>
        <p:spPr>
          <a:xfrm>
            <a:off x="28647" y="2723641"/>
            <a:ext cx="3524660" cy="1787797"/>
          </a:xfrm>
          <a:prstGeom prst="rect">
            <a:avLst/>
          </a:prstGeom>
          <a:noFill/>
          <a:ln w="28575">
            <a:noFill/>
          </a:ln>
        </p:spPr>
        <p:txBody>
          <a:bodyPr wrap="square" rtlCol="0">
            <a:spAutoFit/>
          </a:bodyPr>
          <a:lstStyle/>
          <a:p>
            <a:pPr algn="just">
              <a:lnSpc>
                <a:spcPct val="120000"/>
              </a:lnSpc>
            </a:pPr>
            <a:r>
              <a:rPr lang="en-US" altLang="zh-CN" sz="4800" b="1" dirty="0">
                <a:solidFill>
                  <a:srgbClr val="6B1B7A"/>
                </a:solidFill>
                <a:latin typeface="Times New Roman" panose="02020603050405020304" pitchFamily="18" charset="0"/>
                <a:ea typeface="微软雅黑" panose="020B0503020204020204" pitchFamily="34" charset="-122"/>
                <a:cs typeface="Times New Roman" panose="02020603050405020304" pitchFamily="18" charset="0"/>
              </a:rPr>
              <a:t>Presentation</a:t>
            </a:r>
          </a:p>
          <a:p>
            <a:pPr algn="just">
              <a:lnSpc>
                <a:spcPct val="120000"/>
              </a:lnSpc>
            </a:pPr>
            <a:r>
              <a:rPr lang="en-US" altLang="zh-CN" sz="4800" b="1" dirty="0">
                <a:solidFill>
                  <a:srgbClr val="6B1B7A"/>
                </a:solidFill>
                <a:latin typeface="Times New Roman" panose="02020603050405020304" pitchFamily="18" charset="0"/>
                <a:ea typeface="微软雅黑" panose="020B0503020204020204" pitchFamily="34" charset="-122"/>
                <a:cs typeface="Times New Roman" panose="02020603050405020304" pitchFamily="18" charset="0"/>
              </a:rPr>
              <a:t>Overview</a:t>
            </a:r>
          </a:p>
        </p:txBody>
      </p:sp>
      <p:cxnSp>
        <p:nvCxnSpPr>
          <p:cNvPr id="17" name="直接连接符 16">
            <a:extLst>
              <a:ext uri="{FF2B5EF4-FFF2-40B4-BE49-F238E27FC236}">
                <a16:creationId xmlns:a16="http://schemas.microsoft.com/office/drawing/2014/main" id="{3B485E42-27FB-3EE8-4445-8661BFD4DA29}"/>
              </a:ext>
            </a:extLst>
          </p:cNvPr>
          <p:cNvCxnSpPr>
            <a:cxnSpLocks/>
          </p:cNvCxnSpPr>
          <p:nvPr/>
        </p:nvCxnSpPr>
        <p:spPr>
          <a:xfrm>
            <a:off x="3621063" y="357963"/>
            <a:ext cx="0" cy="65167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8A618C7-3B2E-FD84-9992-02BA9A987BD4}"/>
              </a:ext>
            </a:extLst>
          </p:cNvPr>
          <p:cNvSpPr txBox="1"/>
          <p:nvPr/>
        </p:nvSpPr>
        <p:spPr>
          <a:xfrm>
            <a:off x="3840818" y="1064958"/>
            <a:ext cx="576064" cy="565604"/>
          </a:xfrm>
          <a:prstGeom prst="rect">
            <a:avLst/>
          </a:prstGeom>
          <a:noFill/>
          <a:ln w="28575">
            <a:noFill/>
          </a:ln>
        </p:spPr>
        <p:txBody>
          <a:bodyPr wrap="square" rtlCol="0">
            <a:spAutoFit/>
          </a:bodyPr>
          <a:lstStyle/>
          <a:p>
            <a:pPr algn="just">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①</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78D75143-57C3-0BAD-4930-B3F80C4017C0}"/>
              </a:ext>
            </a:extLst>
          </p:cNvPr>
          <p:cNvSpPr txBox="1"/>
          <p:nvPr/>
        </p:nvSpPr>
        <p:spPr>
          <a:xfrm>
            <a:off x="3840818" y="2517635"/>
            <a:ext cx="576064" cy="565604"/>
          </a:xfrm>
          <a:prstGeom prst="rect">
            <a:avLst/>
          </a:prstGeom>
          <a:noFill/>
          <a:ln w="28575">
            <a:noFill/>
          </a:ln>
        </p:spPr>
        <p:txBody>
          <a:bodyPr wrap="square" rtlCol="0">
            <a:spAutoFit/>
          </a:bodyPr>
          <a:lstStyle/>
          <a:p>
            <a:pPr algn="just">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②</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D1C4D0B4-94DB-D3E7-1F53-BFD3BF3CD99A}"/>
              </a:ext>
            </a:extLst>
          </p:cNvPr>
          <p:cNvSpPr txBox="1"/>
          <p:nvPr/>
        </p:nvSpPr>
        <p:spPr>
          <a:xfrm>
            <a:off x="3840818" y="3970312"/>
            <a:ext cx="576064" cy="565604"/>
          </a:xfrm>
          <a:prstGeom prst="rect">
            <a:avLst/>
          </a:prstGeom>
          <a:noFill/>
          <a:ln w="28575">
            <a:noFill/>
          </a:ln>
        </p:spPr>
        <p:txBody>
          <a:bodyPr wrap="square" rtlCol="0">
            <a:spAutoFit/>
          </a:bodyPr>
          <a:lstStyle/>
          <a:p>
            <a:pPr algn="just">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③</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4671D08D-84B9-5D43-627E-468FF09D64C6}"/>
              </a:ext>
            </a:extLst>
          </p:cNvPr>
          <p:cNvSpPr txBox="1"/>
          <p:nvPr/>
        </p:nvSpPr>
        <p:spPr>
          <a:xfrm>
            <a:off x="3840818" y="5422988"/>
            <a:ext cx="576064" cy="565604"/>
          </a:xfrm>
          <a:prstGeom prst="rect">
            <a:avLst/>
          </a:prstGeom>
          <a:noFill/>
          <a:ln w="28575">
            <a:noFill/>
          </a:ln>
        </p:spPr>
        <p:txBody>
          <a:bodyPr wrap="square" rtlCol="0">
            <a:spAutoFit/>
          </a:bodyPr>
          <a:lstStyle/>
          <a:p>
            <a:pPr algn="just">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④</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561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3</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Challenge of Emotion Recognition</a:t>
            </a:r>
            <a:endParaRPr lang="zh-CN" altLang="en-US" dirty="0"/>
          </a:p>
        </p:txBody>
      </p:sp>
      <p:pic>
        <p:nvPicPr>
          <p:cNvPr id="6" name="图片 5">
            <a:extLst>
              <a:ext uri="{FF2B5EF4-FFF2-40B4-BE49-F238E27FC236}">
                <a16:creationId xmlns:a16="http://schemas.microsoft.com/office/drawing/2014/main" id="{4FDBE414-2953-572B-6CF3-7190CCB7E251}"/>
              </a:ext>
            </a:extLst>
          </p:cNvPr>
          <p:cNvPicPr>
            <a:picLocks noChangeAspect="1"/>
          </p:cNvPicPr>
          <p:nvPr/>
        </p:nvPicPr>
        <p:blipFill>
          <a:blip r:embed="rId3"/>
          <a:stretch>
            <a:fillRect/>
          </a:stretch>
        </p:blipFill>
        <p:spPr>
          <a:xfrm>
            <a:off x="442650" y="3236975"/>
            <a:ext cx="1270065" cy="1231963"/>
          </a:xfrm>
          <a:prstGeom prst="rect">
            <a:avLst/>
          </a:prstGeom>
        </p:spPr>
      </p:pic>
      <p:pic>
        <p:nvPicPr>
          <p:cNvPr id="9" name="图片 8">
            <a:extLst>
              <a:ext uri="{FF2B5EF4-FFF2-40B4-BE49-F238E27FC236}">
                <a16:creationId xmlns:a16="http://schemas.microsoft.com/office/drawing/2014/main" id="{BE22169F-9ACD-1FC9-191D-C1FDC291C986}"/>
              </a:ext>
            </a:extLst>
          </p:cNvPr>
          <p:cNvPicPr>
            <a:picLocks noChangeAspect="1"/>
          </p:cNvPicPr>
          <p:nvPr/>
        </p:nvPicPr>
        <p:blipFill>
          <a:blip r:embed="rId4"/>
          <a:stretch>
            <a:fillRect/>
          </a:stretch>
        </p:blipFill>
        <p:spPr>
          <a:xfrm>
            <a:off x="442650" y="1055198"/>
            <a:ext cx="1270065" cy="1219263"/>
          </a:xfrm>
          <a:prstGeom prst="rect">
            <a:avLst/>
          </a:prstGeom>
        </p:spPr>
      </p:pic>
      <p:pic>
        <p:nvPicPr>
          <p:cNvPr id="11" name="图片 10">
            <a:extLst>
              <a:ext uri="{FF2B5EF4-FFF2-40B4-BE49-F238E27FC236}">
                <a16:creationId xmlns:a16="http://schemas.microsoft.com/office/drawing/2014/main" id="{98CF303C-E54A-E4DC-CF2B-C275631583ED}"/>
              </a:ext>
            </a:extLst>
          </p:cNvPr>
          <p:cNvPicPr>
            <a:picLocks noChangeAspect="1"/>
          </p:cNvPicPr>
          <p:nvPr/>
        </p:nvPicPr>
        <p:blipFill>
          <a:blip r:embed="rId5"/>
          <a:stretch>
            <a:fillRect/>
          </a:stretch>
        </p:blipFill>
        <p:spPr>
          <a:xfrm>
            <a:off x="442650" y="5431452"/>
            <a:ext cx="1244664" cy="1225613"/>
          </a:xfrm>
          <a:prstGeom prst="rect">
            <a:avLst/>
          </a:prstGeom>
        </p:spPr>
      </p:pic>
      <p:sp>
        <p:nvSpPr>
          <p:cNvPr id="13" name="文本框 12">
            <a:extLst>
              <a:ext uri="{FF2B5EF4-FFF2-40B4-BE49-F238E27FC236}">
                <a16:creationId xmlns:a16="http://schemas.microsoft.com/office/drawing/2014/main" id="{6CA0F1EC-EC9D-7432-7022-2567C930E50F}"/>
              </a:ext>
            </a:extLst>
          </p:cNvPr>
          <p:cNvSpPr txBox="1"/>
          <p:nvPr/>
        </p:nvSpPr>
        <p:spPr>
          <a:xfrm>
            <a:off x="1712715" y="1024037"/>
            <a:ext cx="8496944" cy="497957"/>
          </a:xfrm>
          <a:prstGeom prst="rect">
            <a:avLst/>
          </a:prstGeom>
          <a:noFill/>
          <a:ln w="28575">
            <a:noFill/>
          </a:ln>
        </p:spPr>
        <p:txBody>
          <a:bodyPr wrap="square" rtlCol="0">
            <a:spAutoFit/>
          </a:bodyPr>
          <a:lstStyle/>
          <a:p>
            <a:pPr algn="just">
              <a:lnSpc>
                <a:spcPct val="120000"/>
              </a:lnSpc>
            </a:pPr>
            <a:r>
              <a:rPr lang="en-US" altLang="zh-CN" sz="2400" b="1" dirty="0">
                <a:solidFill>
                  <a:srgbClr val="C33C31"/>
                </a:solidFill>
                <a:latin typeface="微软雅黑" panose="020B0503020204020204" pitchFamily="34" charset="-122"/>
                <a:ea typeface="微软雅黑" panose="020B0503020204020204" pitchFamily="34" charset="-122"/>
              </a:rPr>
              <a:t>Closed-Set Limitation</a:t>
            </a:r>
          </a:p>
        </p:txBody>
      </p:sp>
      <p:sp>
        <p:nvSpPr>
          <p:cNvPr id="16" name="文本框 15">
            <a:extLst>
              <a:ext uri="{FF2B5EF4-FFF2-40B4-BE49-F238E27FC236}">
                <a16:creationId xmlns:a16="http://schemas.microsoft.com/office/drawing/2014/main" id="{AD41A196-CEDF-9BA3-ED1D-882DF0D5B529}"/>
              </a:ext>
            </a:extLst>
          </p:cNvPr>
          <p:cNvSpPr txBox="1"/>
          <p:nvPr/>
        </p:nvSpPr>
        <p:spPr>
          <a:xfrm>
            <a:off x="1712715" y="3231169"/>
            <a:ext cx="8496944" cy="497957"/>
          </a:xfrm>
          <a:prstGeom prst="rect">
            <a:avLst/>
          </a:prstGeom>
          <a:noFill/>
          <a:ln w="28575">
            <a:noFill/>
          </a:ln>
        </p:spPr>
        <p:txBody>
          <a:bodyPr wrap="square" rtlCol="0">
            <a:spAutoFit/>
          </a:bodyPr>
          <a:lstStyle/>
          <a:p>
            <a:pPr algn="just">
              <a:lnSpc>
                <a:spcPct val="120000"/>
              </a:lnSpc>
            </a:pPr>
            <a:r>
              <a:rPr lang="en-US" altLang="zh-CN" sz="2400" b="1" dirty="0">
                <a:solidFill>
                  <a:srgbClr val="D2622B"/>
                </a:solidFill>
                <a:latin typeface="微软雅黑" panose="020B0503020204020204" pitchFamily="34" charset="-122"/>
                <a:ea typeface="微软雅黑" panose="020B0503020204020204" pitchFamily="34" charset="-122"/>
              </a:rPr>
              <a:t>Subjectivity &amp; Diversity</a:t>
            </a:r>
          </a:p>
        </p:txBody>
      </p:sp>
      <p:sp>
        <p:nvSpPr>
          <p:cNvPr id="19" name="文本框 18">
            <a:extLst>
              <a:ext uri="{FF2B5EF4-FFF2-40B4-BE49-F238E27FC236}">
                <a16:creationId xmlns:a16="http://schemas.microsoft.com/office/drawing/2014/main" id="{BC758F0D-10C4-CF80-33CE-1F4B37CCD53F}"/>
              </a:ext>
            </a:extLst>
          </p:cNvPr>
          <p:cNvSpPr txBox="1"/>
          <p:nvPr/>
        </p:nvSpPr>
        <p:spPr>
          <a:xfrm>
            <a:off x="1712715" y="5438302"/>
            <a:ext cx="8496944" cy="497957"/>
          </a:xfrm>
          <a:prstGeom prst="rect">
            <a:avLst/>
          </a:prstGeom>
          <a:noFill/>
          <a:ln w="28575">
            <a:noFill/>
          </a:ln>
        </p:spPr>
        <p:txBody>
          <a:bodyPr wrap="square" rtlCol="0">
            <a:spAutoFit/>
          </a:bodyPr>
          <a:lstStyle/>
          <a:p>
            <a:pPr algn="just">
              <a:lnSpc>
                <a:spcPct val="120000"/>
              </a:lnSpc>
            </a:pPr>
            <a:r>
              <a:rPr lang="en-US" altLang="zh-CN" sz="2400" b="1" dirty="0">
                <a:solidFill>
                  <a:srgbClr val="4667E2"/>
                </a:solidFill>
                <a:latin typeface="微软雅黑" panose="020B0503020204020204" pitchFamily="34" charset="-122"/>
                <a:ea typeface="微软雅黑" panose="020B0503020204020204" pitchFamily="34" charset="-122"/>
              </a:rPr>
              <a:t>Open-Vocabulary Demand</a:t>
            </a:r>
          </a:p>
        </p:txBody>
      </p:sp>
      <p:sp>
        <p:nvSpPr>
          <p:cNvPr id="20" name="文本框 19">
            <a:extLst>
              <a:ext uri="{FF2B5EF4-FFF2-40B4-BE49-F238E27FC236}">
                <a16:creationId xmlns:a16="http://schemas.microsoft.com/office/drawing/2014/main" id="{5D8E93C6-23DB-607C-E571-61CDF32DD380}"/>
              </a:ext>
            </a:extLst>
          </p:cNvPr>
          <p:cNvSpPr txBox="1"/>
          <p:nvPr/>
        </p:nvSpPr>
        <p:spPr>
          <a:xfrm>
            <a:off x="1769383" y="1477383"/>
            <a:ext cx="10780672" cy="797078"/>
          </a:xfrm>
          <a:prstGeom prst="rect">
            <a:avLst/>
          </a:prstGeom>
          <a:noFill/>
          <a:ln w="28575">
            <a:noFill/>
          </a:ln>
        </p:spPr>
        <p:txBody>
          <a:bodyPr wrap="square" rtlCol="0">
            <a:spAutoFit/>
          </a:bodyPr>
          <a:lstStyle/>
          <a:p>
            <a:pPr algn="just">
              <a:lnSpc>
                <a:spcPct val="120000"/>
              </a:lnSpc>
            </a:pPr>
            <a:r>
              <a:rPr lang="en-US" altLang="zh-CN" sz="2000" dirty="0">
                <a:latin typeface="+mn-lt"/>
              </a:rPr>
              <a:t>Conventional approaches assume predefined taxonomies, failing against the vast, evolving spectrum of emotional expression</a:t>
            </a:r>
          </a:p>
        </p:txBody>
      </p:sp>
      <p:sp>
        <p:nvSpPr>
          <p:cNvPr id="21" name="文本框 20">
            <a:extLst>
              <a:ext uri="{FF2B5EF4-FFF2-40B4-BE49-F238E27FC236}">
                <a16:creationId xmlns:a16="http://schemas.microsoft.com/office/drawing/2014/main" id="{66B7F21F-21F8-73CB-BB1A-9B5942D2B232}"/>
              </a:ext>
            </a:extLst>
          </p:cNvPr>
          <p:cNvSpPr txBox="1"/>
          <p:nvPr/>
        </p:nvSpPr>
        <p:spPr>
          <a:xfrm>
            <a:off x="1769383" y="3681480"/>
            <a:ext cx="10780672" cy="797078"/>
          </a:xfrm>
          <a:prstGeom prst="rect">
            <a:avLst/>
          </a:prstGeom>
          <a:noFill/>
          <a:ln w="28575">
            <a:noFill/>
          </a:ln>
        </p:spPr>
        <p:txBody>
          <a:bodyPr wrap="square" rtlCol="0">
            <a:spAutoFit/>
          </a:bodyPr>
          <a:lstStyle/>
          <a:p>
            <a:pPr algn="just">
              <a:lnSpc>
                <a:spcPct val="120000"/>
              </a:lnSpc>
            </a:pPr>
            <a:r>
              <a:rPr lang="en-US" altLang="zh-CN" sz="2000" dirty="0">
                <a:latin typeface="+mn-lt"/>
              </a:rPr>
              <a:t>Human emotions exhibit high subjectivity, influenced by cultural, contextual, and individual factors</a:t>
            </a:r>
          </a:p>
        </p:txBody>
      </p:sp>
      <p:sp>
        <p:nvSpPr>
          <p:cNvPr id="22" name="文本框 21">
            <a:extLst>
              <a:ext uri="{FF2B5EF4-FFF2-40B4-BE49-F238E27FC236}">
                <a16:creationId xmlns:a16="http://schemas.microsoft.com/office/drawing/2014/main" id="{3B62FE45-D7AE-34F3-7AD6-7ED53342765D}"/>
              </a:ext>
            </a:extLst>
          </p:cNvPr>
          <p:cNvSpPr txBox="1"/>
          <p:nvPr/>
        </p:nvSpPr>
        <p:spPr>
          <a:xfrm>
            <a:off x="1769383" y="5885577"/>
            <a:ext cx="10780672" cy="797078"/>
          </a:xfrm>
          <a:prstGeom prst="rect">
            <a:avLst/>
          </a:prstGeom>
          <a:noFill/>
          <a:ln w="28575">
            <a:noFill/>
          </a:ln>
        </p:spPr>
        <p:txBody>
          <a:bodyPr wrap="square" rtlCol="0">
            <a:spAutoFit/>
          </a:bodyPr>
          <a:lstStyle/>
          <a:p>
            <a:pPr algn="just">
              <a:lnSpc>
                <a:spcPct val="120000"/>
              </a:lnSpc>
            </a:pPr>
            <a:r>
              <a:rPr lang="en-US" altLang="zh-CN" sz="2000" dirty="0">
                <a:latin typeface="+mn-lt"/>
              </a:rPr>
              <a:t>Real-world scenarios require models that can name emotions freely across variable granularities</a:t>
            </a:r>
          </a:p>
        </p:txBody>
      </p:sp>
      <p:pic>
        <p:nvPicPr>
          <p:cNvPr id="26" name="图片 25">
            <a:extLst>
              <a:ext uri="{FF2B5EF4-FFF2-40B4-BE49-F238E27FC236}">
                <a16:creationId xmlns:a16="http://schemas.microsoft.com/office/drawing/2014/main" id="{A1AB650B-5B7A-2622-20EF-07FE46AFF07C}"/>
              </a:ext>
            </a:extLst>
          </p:cNvPr>
          <p:cNvPicPr>
            <a:picLocks noChangeAspect="1"/>
          </p:cNvPicPr>
          <p:nvPr/>
        </p:nvPicPr>
        <p:blipFill>
          <a:blip r:embed="rId6"/>
          <a:stretch>
            <a:fillRect/>
          </a:stretch>
        </p:blipFill>
        <p:spPr>
          <a:xfrm>
            <a:off x="1848038" y="2359212"/>
            <a:ext cx="361969" cy="310259"/>
          </a:xfrm>
          <a:prstGeom prst="rect">
            <a:avLst/>
          </a:prstGeom>
        </p:spPr>
      </p:pic>
      <p:pic>
        <p:nvPicPr>
          <p:cNvPr id="28" name="图片 27">
            <a:extLst>
              <a:ext uri="{FF2B5EF4-FFF2-40B4-BE49-F238E27FC236}">
                <a16:creationId xmlns:a16="http://schemas.microsoft.com/office/drawing/2014/main" id="{8ACF4256-C547-79DF-F9F1-7C954A16098C}"/>
              </a:ext>
            </a:extLst>
          </p:cNvPr>
          <p:cNvPicPr>
            <a:picLocks noChangeAspect="1"/>
          </p:cNvPicPr>
          <p:nvPr/>
        </p:nvPicPr>
        <p:blipFill>
          <a:blip r:embed="rId7"/>
          <a:stretch>
            <a:fillRect/>
          </a:stretch>
        </p:blipFill>
        <p:spPr>
          <a:xfrm>
            <a:off x="1848038" y="4518655"/>
            <a:ext cx="361969" cy="345880"/>
          </a:xfrm>
          <a:prstGeom prst="rect">
            <a:avLst/>
          </a:prstGeom>
        </p:spPr>
      </p:pic>
      <p:pic>
        <p:nvPicPr>
          <p:cNvPr id="32" name="图片 31">
            <a:extLst>
              <a:ext uri="{FF2B5EF4-FFF2-40B4-BE49-F238E27FC236}">
                <a16:creationId xmlns:a16="http://schemas.microsoft.com/office/drawing/2014/main" id="{37B3D517-5F6B-14BF-0B49-54DCBAB4362E}"/>
              </a:ext>
            </a:extLst>
          </p:cNvPr>
          <p:cNvPicPr>
            <a:picLocks noChangeAspect="1"/>
          </p:cNvPicPr>
          <p:nvPr/>
        </p:nvPicPr>
        <p:blipFill>
          <a:blip r:embed="rId8"/>
          <a:stretch>
            <a:fillRect/>
          </a:stretch>
        </p:blipFill>
        <p:spPr>
          <a:xfrm>
            <a:off x="1848038" y="6704791"/>
            <a:ext cx="389357" cy="266402"/>
          </a:xfrm>
          <a:prstGeom prst="rect">
            <a:avLst/>
          </a:prstGeom>
        </p:spPr>
      </p:pic>
      <p:sp>
        <p:nvSpPr>
          <p:cNvPr id="34" name="文本框 33">
            <a:extLst>
              <a:ext uri="{FF2B5EF4-FFF2-40B4-BE49-F238E27FC236}">
                <a16:creationId xmlns:a16="http://schemas.microsoft.com/office/drawing/2014/main" id="{107B940F-0EAC-6AFF-EB0A-79CBCD5EFA78}"/>
              </a:ext>
            </a:extLst>
          </p:cNvPr>
          <p:cNvSpPr txBox="1"/>
          <p:nvPr/>
        </p:nvSpPr>
        <p:spPr>
          <a:xfrm>
            <a:off x="2231947" y="2344388"/>
            <a:ext cx="6429676" cy="369332"/>
          </a:xfrm>
          <a:prstGeom prst="rect">
            <a:avLst/>
          </a:prstGeom>
          <a:noFill/>
        </p:spPr>
        <p:txBody>
          <a:bodyPr wrap="square">
            <a:spAutoFit/>
          </a:bodyPr>
          <a:lstStyle/>
          <a:p>
            <a:r>
              <a:rPr lang="en-US" altLang="zh-CN" dirty="0">
                <a:solidFill>
                  <a:srgbClr val="C33C31"/>
                </a:solidFill>
                <a:latin typeface="+mn-lt"/>
              </a:rPr>
              <a:t>Every emotion must be known a priori</a:t>
            </a:r>
            <a:endParaRPr lang="en-US" altLang="zh-CN" sz="1800" dirty="0">
              <a:solidFill>
                <a:srgbClr val="C33C31"/>
              </a:solidFill>
              <a:latin typeface="+mn-lt"/>
            </a:endParaRPr>
          </a:p>
        </p:txBody>
      </p:sp>
      <p:sp>
        <p:nvSpPr>
          <p:cNvPr id="35" name="文本框 34">
            <a:extLst>
              <a:ext uri="{FF2B5EF4-FFF2-40B4-BE49-F238E27FC236}">
                <a16:creationId xmlns:a16="http://schemas.microsoft.com/office/drawing/2014/main" id="{F41C1B29-9127-5601-7731-61A717493A9B}"/>
              </a:ext>
            </a:extLst>
          </p:cNvPr>
          <p:cNvSpPr txBox="1"/>
          <p:nvPr/>
        </p:nvSpPr>
        <p:spPr>
          <a:xfrm>
            <a:off x="2231947" y="4500727"/>
            <a:ext cx="6429676" cy="369332"/>
          </a:xfrm>
          <a:prstGeom prst="rect">
            <a:avLst/>
          </a:prstGeom>
          <a:noFill/>
        </p:spPr>
        <p:txBody>
          <a:bodyPr wrap="square">
            <a:spAutoFit/>
          </a:bodyPr>
          <a:lstStyle/>
          <a:p>
            <a:r>
              <a:rPr lang="en-US" altLang="zh-CN" dirty="0">
                <a:solidFill>
                  <a:srgbClr val="D2622B"/>
                </a:solidFill>
                <a:latin typeface="+mn-lt"/>
              </a:rPr>
              <a:t>Cross-cultural and contextual variations</a:t>
            </a:r>
            <a:endParaRPr lang="en-US" altLang="zh-CN" sz="1800" dirty="0">
              <a:solidFill>
                <a:srgbClr val="D2622B"/>
              </a:solidFill>
              <a:latin typeface="+mn-lt"/>
            </a:endParaRPr>
          </a:p>
        </p:txBody>
      </p:sp>
      <p:sp>
        <p:nvSpPr>
          <p:cNvPr id="36" name="文本框 35">
            <a:extLst>
              <a:ext uri="{FF2B5EF4-FFF2-40B4-BE49-F238E27FC236}">
                <a16:creationId xmlns:a16="http://schemas.microsoft.com/office/drawing/2014/main" id="{A8375045-17FA-3537-90B2-D497F51E34D3}"/>
              </a:ext>
            </a:extLst>
          </p:cNvPr>
          <p:cNvSpPr txBox="1"/>
          <p:nvPr/>
        </p:nvSpPr>
        <p:spPr>
          <a:xfrm>
            <a:off x="2231947" y="6657065"/>
            <a:ext cx="6429676" cy="369332"/>
          </a:xfrm>
          <a:prstGeom prst="rect">
            <a:avLst/>
          </a:prstGeom>
          <a:noFill/>
        </p:spPr>
        <p:txBody>
          <a:bodyPr wrap="square">
            <a:spAutoFit/>
          </a:bodyPr>
          <a:lstStyle/>
          <a:p>
            <a:r>
              <a:rPr lang="en-US" altLang="zh-CN" dirty="0">
                <a:solidFill>
                  <a:srgbClr val="4667E2"/>
                </a:solidFill>
                <a:latin typeface="+mn-lt"/>
              </a:rPr>
              <a:t>Unconstrained semantic space</a:t>
            </a:r>
            <a:endParaRPr lang="en-US" altLang="zh-CN" sz="1800" dirty="0">
              <a:solidFill>
                <a:srgbClr val="4667E2"/>
              </a:solidFill>
              <a:latin typeface="+mn-lt"/>
            </a:endParaRPr>
          </a:p>
        </p:txBody>
      </p:sp>
    </p:spTree>
    <p:extLst>
      <p:ext uri="{BB962C8B-B14F-4D97-AF65-F5344CB8AC3E}">
        <p14:creationId xmlns:p14="http://schemas.microsoft.com/office/powerpoint/2010/main" val="300836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4</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Critical Limitations of Existing VLLM Solutions</a:t>
            </a:r>
            <a:endParaRPr lang="zh-CN" altLang="en-US" dirty="0"/>
          </a:p>
        </p:txBody>
      </p:sp>
      <p:pic>
        <p:nvPicPr>
          <p:cNvPr id="7" name="图片 6">
            <a:extLst>
              <a:ext uri="{FF2B5EF4-FFF2-40B4-BE49-F238E27FC236}">
                <a16:creationId xmlns:a16="http://schemas.microsoft.com/office/drawing/2014/main" id="{C3D20B38-BFAB-A62A-1627-FEF8F7A46BBA}"/>
              </a:ext>
            </a:extLst>
          </p:cNvPr>
          <p:cNvPicPr>
            <a:picLocks noChangeAspect="1"/>
          </p:cNvPicPr>
          <p:nvPr/>
        </p:nvPicPr>
        <p:blipFill>
          <a:blip r:embed="rId3"/>
          <a:stretch>
            <a:fillRect/>
          </a:stretch>
        </p:blipFill>
        <p:spPr>
          <a:xfrm>
            <a:off x="308695" y="1123109"/>
            <a:ext cx="1196686" cy="1113838"/>
          </a:xfrm>
          <a:prstGeom prst="rect">
            <a:avLst/>
          </a:prstGeom>
        </p:spPr>
      </p:pic>
      <p:pic>
        <p:nvPicPr>
          <p:cNvPr id="10" name="图片 9">
            <a:extLst>
              <a:ext uri="{FF2B5EF4-FFF2-40B4-BE49-F238E27FC236}">
                <a16:creationId xmlns:a16="http://schemas.microsoft.com/office/drawing/2014/main" id="{8B094396-8460-0873-E017-F42CDE1830E5}"/>
              </a:ext>
            </a:extLst>
          </p:cNvPr>
          <p:cNvPicPr>
            <a:picLocks noChangeAspect="1"/>
          </p:cNvPicPr>
          <p:nvPr/>
        </p:nvPicPr>
        <p:blipFill>
          <a:blip r:embed="rId4"/>
          <a:stretch>
            <a:fillRect/>
          </a:stretch>
        </p:blipFill>
        <p:spPr>
          <a:xfrm>
            <a:off x="308695" y="3040261"/>
            <a:ext cx="1141454" cy="1113838"/>
          </a:xfrm>
          <a:prstGeom prst="rect">
            <a:avLst/>
          </a:prstGeom>
        </p:spPr>
      </p:pic>
      <p:pic>
        <p:nvPicPr>
          <p:cNvPr id="15" name="图片 14">
            <a:extLst>
              <a:ext uri="{FF2B5EF4-FFF2-40B4-BE49-F238E27FC236}">
                <a16:creationId xmlns:a16="http://schemas.microsoft.com/office/drawing/2014/main" id="{7D7ABD70-2920-3ABB-ED06-49CD91D30FB4}"/>
              </a:ext>
            </a:extLst>
          </p:cNvPr>
          <p:cNvPicPr>
            <a:picLocks noChangeAspect="1"/>
          </p:cNvPicPr>
          <p:nvPr/>
        </p:nvPicPr>
        <p:blipFill>
          <a:blip r:embed="rId5"/>
          <a:stretch>
            <a:fillRect/>
          </a:stretch>
        </p:blipFill>
        <p:spPr>
          <a:xfrm>
            <a:off x="308695" y="5200501"/>
            <a:ext cx="1132248" cy="1113838"/>
          </a:xfrm>
          <a:prstGeom prst="rect">
            <a:avLst/>
          </a:prstGeom>
        </p:spPr>
      </p:pic>
      <p:sp>
        <p:nvSpPr>
          <p:cNvPr id="17" name="文本框 16">
            <a:extLst>
              <a:ext uri="{FF2B5EF4-FFF2-40B4-BE49-F238E27FC236}">
                <a16:creationId xmlns:a16="http://schemas.microsoft.com/office/drawing/2014/main" id="{3136BC79-EAFA-EF3A-EFEB-1D0187EFFFA8}"/>
              </a:ext>
            </a:extLst>
          </p:cNvPr>
          <p:cNvSpPr txBox="1"/>
          <p:nvPr/>
        </p:nvSpPr>
        <p:spPr>
          <a:xfrm>
            <a:off x="1406437" y="1123109"/>
            <a:ext cx="5876222" cy="497957"/>
          </a:xfrm>
          <a:prstGeom prst="rect">
            <a:avLst/>
          </a:prstGeom>
          <a:noFill/>
          <a:ln w="28575">
            <a:noFill/>
          </a:ln>
        </p:spPr>
        <p:txBody>
          <a:bodyPr wrap="square" rtlCol="0">
            <a:spAutoFit/>
          </a:bodyPr>
          <a:lstStyle/>
          <a:p>
            <a:pPr algn="just">
              <a:lnSpc>
                <a:spcPct val="120000"/>
              </a:lnSpc>
            </a:pPr>
            <a:r>
              <a:rPr lang="en-US" altLang="zh-CN" sz="2400" b="1" dirty="0">
                <a:solidFill>
                  <a:srgbClr val="C33C31"/>
                </a:solidFill>
                <a:latin typeface="微软雅黑" panose="020B0503020204020204" pitchFamily="34" charset="-122"/>
                <a:ea typeface="微软雅黑" panose="020B0503020204020204" pitchFamily="34" charset="-122"/>
              </a:rPr>
              <a:t>Over-reliance on Fine-tuning</a:t>
            </a:r>
          </a:p>
        </p:txBody>
      </p:sp>
      <p:sp>
        <p:nvSpPr>
          <p:cNvPr id="18" name="文本框 17">
            <a:extLst>
              <a:ext uri="{FF2B5EF4-FFF2-40B4-BE49-F238E27FC236}">
                <a16:creationId xmlns:a16="http://schemas.microsoft.com/office/drawing/2014/main" id="{6504D2AA-3B86-7011-2C6C-36CC59A26DD0}"/>
              </a:ext>
            </a:extLst>
          </p:cNvPr>
          <p:cNvSpPr txBox="1"/>
          <p:nvPr/>
        </p:nvSpPr>
        <p:spPr>
          <a:xfrm>
            <a:off x="1455046" y="5677022"/>
            <a:ext cx="5855694" cy="1166410"/>
          </a:xfrm>
          <a:prstGeom prst="rect">
            <a:avLst/>
          </a:prstGeom>
          <a:noFill/>
          <a:ln w="28575">
            <a:noFill/>
          </a:ln>
        </p:spPr>
        <p:txBody>
          <a:bodyPr wrap="square" rtlCol="0">
            <a:spAutoFit/>
          </a:bodyPr>
          <a:lstStyle/>
          <a:p>
            <a:pPr marL="342900" indent="-342900" algn="just">
              <a:lnSpc>
                <a:spcPct val="120000"/>
              </a:lnSpc>
              <a:buFont typeface="Arial" panose="020B0604020202020204" pitchFamily="34" charset="0"/>
              <a:buChar char="•"/>
            </a:pPr>
            <a:r>
              <a:rPr lang="en-US" altLang="zh-CN" sz="2000" dirty="0">
                <a:latin typeface="+mn-lt"/>
              </a:rPr>
              <a:t>Generic VLM + domain-specific priors</a:t>
            </a:r>
          </a:p>
          <a:p>
            <a:pPr marL="342900" indent="-342900" algn="just">
              <a:lnSpc>
                <a:spcPct val="120000"/>
              </a:lnSpc>
              <a:buFont typeface="Arial" panose="020B0604020202020204" pitchFamily="34" charset="0"/>
              <a:buChar char="•"/>
            </a:pPr>
            <a:r>
              <a:rPr lang="en-US" altLang="zh-CN" sz="2000" dirty="0">
                <a:latin typeface="+mn-lt"/>
              </a:rPr>
              <a:t>Prompt engineering limitations</a:t>
            </a:r>
          </a:p>
          <a:p>
            <a:pPr marL="342900" indent="-342900" algn="just">
              <a:lnSpc>
                <a:spcPct val="120000"/>
              </a:lnSpc>
              <a:buFont typeface="Arial" panose="020B0604020202020204" pitchFamily="34" charset="0"/>
              <a:buChar char="•"/>
            </a:pPr>
            <a:r>
              <a:rPr lang="en-US" altLang="zh-CN" sz="2000" dirty="0">
                <a:latin typeface="+mn-lt"/>
              </a:rPr>
              <a:t>Specialized fine-tuning constraints</a:t>
            </a:r>
          </a:p>
        </p:txBody>
      </p:sp>
      <p:sp>
        <p:nvSpPr>
          <p:cNvPr id="23" name="文本框 22">
            <a:extLst>
              <a:ext uri="{FF2B5EF4-FFF2-40B4-BE49-F238E27FC236}">
                <a16:creationId xmlns:a16="http://schemas.microsoft.com/office/drawing/2014/main" id="{23A439F0-135B-832F-291F-531EE14916E7}"/>
              </a:ext>
            </a:extLst>
          </p:cNvPr>
          <p:cNvSpPr txBox="1"/>
          <p:nvPr/>
        </p:nvSpPr>
        <p:spPr>
          <a:xfrm>
            <a:off x="1406437" y="3040261"/>
            <a:ext cx="6696744" cy="497957"/>
          </a:xfrm>
          <a:prstGeom prst="rect">
            <a:avLst/>
          </a:prstGeom>
          <a:noFill/>
          <a:ln w="28575">
            <a:noFill/>
          </a:ln>
        </p:spPr>
        <p:txBody>
          <a:bodyPr wrap="square" rtlCol="0">
            <a:spAutoFit/>
          </a:bodyPr>
          <a:lstStyle/>
          <a:p>
            <a:pPr algn="just">
              <a:lnSpc>
                <a:spcPct val="120000"/>
              </a:lnSpc>
            </a:pPr>
            <a:r>
              <a:rPr lang="en-US" altLang="zh-CN" sz="2400" b="1" dirty="0">
                <a:solidFill>
                  <a:srgbClr val="C33C31"/>
                </a:solidFill>
                <a:latin typeface="微软雅黑" panose="020B0503020204020204" pitchFamily="34" charset="-122"/>
                <a:ea typeface="微软雅黑" panose="020B0503020204020204" pitchFamily="34" charset="-122"/>
              </a:rPr>
              <a:t>Inadequate Zero-shot Exploitation</a:t>
            </a:r>
          </a:p>
        </p:txBody>
      </p:sp>
      <p:sp>
        <p:nvSpPr>
          <p:cNvPr id="24" name="文本框 23">
            <a:extLst>
              <a:ext uri="{FF2B5EF4-FFF2-40B4-BE49-F238E27FC236}">
                <a16:creationId xmlns:a16="http://schemas.microsoft.com/office/drawing/2014/main" id="{9B10C54D-43E1-C858-C74A-28ACE8BBBC39}"/>
              </a:ext>
            </a:extLst>
          </p:cNvPr>
          <p:cNvSpPr txBox="1"/>
          <p:nvPr/>
        </p:nvSpPr>
        <p:spPr>
          <a:xfrm>
            <a:off x="1455046" y="1528251"/>
            <a:ext cx="6001537" cy="1166410"/>
          </a:xfrm>
          <a:prstGeom prst="rect">
            <a:avLst/>
          </a:prstGeom>
          <a:noFill/>
          <a:ln w="28575">
            <a:noFill/>
          </a:ln>
        </p:spPr>
        <p:txBody>
          <a:bodyPr wrap="square" rtlCol="0">
            <a:spAutoFit/>
          </a:bodyPr>
          <a:lstStyle/>
          <a:p>
            <a:pPr marL="342900" indent="-342900" algn="just">
              <a:lnSpc>
                <a:spcPct val="120000"/>
              </a:lnSpc>
              <a:buFont typeface="Arial" panose="020B0604020202020204" pitchFamily="34" charset="0"/>
              <a:buChar char="•"/>
            </a:pPr>
            <a:r>
              <a:rPr lang="en-US" altLang="zh-CN" sz="2000" dirty="0">
                <a:latin typeface="+mn-lt"/>
              </a:rPr>
              <a:t>Marginal gains with compromised scalability</a:t>
            </a:r>
          </a:p>
          <a:p>
            <a:pPr marL="342900" indent="-342900" algn="just">
              <a:lnSpc>
                <a:spcPct val="120000"/>
              </a:lnSpc>
              <a:buFont typeface="Arial" panose="020B0604020202020204" pitchFamily="34" charset="0"/>
              <a:buChar char="•"/>
            </a:pPr>
            <a:r>
              <a:rPr lang="en-US" altLang="zh-CN" sz="2000" dirty="0">
                <a:latin typeface="+mn-lt"/>
              </a:rPr>
              <a:t>Task-specific adaptation limits generalization</a:t>
            </a:r>
          </a:p>
          <a:p>
            <a:pPr marL="342900" indent="-342900" algn="just">
              <a:lnSpc>
                <a:spcPct val="120000"/>
              </a:lnSpc>
              <a:buFont typeface="Arial" panose="020B0604020202020204" pitchFamily="34" charset="0"/>
              <a:buChar char="•"/>
            </a:pPr>
            <a:r>
              <a:rPr lang="en-US" altLang="zh-CN" sz="2000" dirty="0">
                <a:latin typeface="+mn-lt"/>
              </a:rPr>
              <a:t>Amplifies bias and collapses coverage</a:t>
            </a:r>
          </a:p>
        </p:txBody>
      </p:sp>
      <p:sp>
        <p:nvSpPr>
          <p:cNvPr id="25" name="文本框 24">
            <a:extLst>
              <a:ext uri="{FF2B5EF4-FFF2-40B4-BE49-F238E27FC236}">
                <a16:creationId xmlns:a16="http://schemas.microsoft.com/office/drawing/2014/main" id="{55DBB026-D1DB-C66C-24B3-E7CE028AFBC6}"/>
              </a:ext>
            </a:extLst>
          </p:cNvPr>
          <p:cNvSpPr txBox="1"/>
          <p:nvPr/>
        </p:nvSpPr>
        <p:spPr>
          <a:xfrm>
            <a:off x="1406437" y="5200501"/>
            <a:ext cx="6170662" cy="497957"/>
          </a:xfrm>
          <a:prstGeom prst="rect">
            <a:avLst/>
          </a:prstGeom>
          <a:noFill/>
          <a:ln w="28575">
            <a:noFill/>
          </a:ln>
        </p:spPr>
        <p:txBody>
          <a:bodyPr wrap="square" rtlCol="0">
            <a:spAutoFit/>
          </a:bodyPr>
          <a:lstStyle/>
          <a:p>
            <a:pPr algn="just">
              <a:lnSpc>
                <a:spcPct val="120000"/>
              </a:lnSpc>
            </a:pPr>
            <a:r>
              <a:rPr lang="en-US" altLang="zh-CN" sz="2400" b="1" dirty="0">
                <a:solidFill>
                  <a:srgbClr val="C33C31"/>
                </a:solidFill>
                <a:latin typeface="微软雅黑" panose="020B0503020204020204" pitchFamily="34" charset="-122"/>
                <a:ea typeface="微软雅黑" panose="020B0503020204020204" pitchFamily="34" charset="-122"/>
              </a:rPr>
              <a:t>Neglected Complementary Synergies</a:t>
            </a:r>
          </a:p>
        </p:txBody>
      </p:sp>
      <p:sp>
        <p:nvSpPr>
          <p:cNvPr id="27" name="文本框 26">
            <a:extLst>
              <a:ext uri="{FF2B5EF4-FFF2-40B4-BE49-F238E27FC236}">
                <a16:creationId xmlns:a16="http://schemas.microsoft.com/office/drawing/2014/main" id="{214032D0-B81F-50CC-914F-835E593924FE}"/>
              </a:ext>
            </a:extLst>
          </p:cNvPr>
          <p:cNvSpPr txBox="1"/>
          <p:nvPr/>
        </p:nvSpPr>
        <p:spPr>
          <a:xfrm>
            <a:off x="1455046" y="3481092"/>
            <a:ext cx="7365203" cy="1166410"/>
          </a:xfrm>
          <a:prstGeom prst="rect">
            <a:avLst/>
          </a:prstGeom>
          <a:noFill/>
          <a:ln w="28575">
            <a:noFill/>
          </a:ln>
        </p:spPr>
        <p:txBody>
          <a:bodyPr wrap="square" rtlCol="0">
            <a:spAutoFit/>
          </a:bodyPr>
          <a:lstStyle/>
          <a:p>
            <a:pPr marL="342900" indent="-342900" algn="just">
              <a:lnSpc>
                <a:spcPct val="120000"/>
              </a:lnSpc>
              <a:buFont typeface="Arial" panose="020B0604020202020204" pitchFamily="34" charset="0"/>
              <a:buChar char="•"/>
            </a:pPr>
            <a:r>
              <a:rPr lang="en-US" altLang="zh-CN" sz="2000" dirty="0">
                <a:latin typeface="+mn-lt"/>
              </a:rPr>
              <a:t>Underutilized large-scale VLM potential</a:t>
            </a:r>
          </a:p>
          <a:p>
            <a:pPr marL="342900" indent="-342900" algn="just">
              <a:lnSpc>
                <a:spcPct val="120000"/>
              </a:lnSpc>
              <a:buFont typeface="Arial" panose="020B0604020202020204" pitchFamily="34" charset="0"/>
              <a:buChar char="•"/>
            </a:pPr>
            <a:r>
              <a:rPr lang="en-US" altLang="zh-CN" sz="2000" dirty="0">
                <a:latin typeface="+mn-lt"/>
              </a:rPr>
              <a:t>Complex video-based recognition challenges</a:t>
            </a:r>
          </a:p>
          <a:p>
            <a:pPr marL="342900" indent="-342900" algn="just">
              <a:lnSpc>
                <a:spcPct val="120000"/>
              </a:lnSpc>
              <a:buFont typeface="Arial" panose="020B0604020202020204" pitchFamily="34" charset="0"/>
              <a:buChar char="•"/>
            </a:pPr>
            <a:r>
              <a:rPr lang="en-US" altLang="zh-CN" sz="2000" dirty="0">
                <a:latin typeface="+mn-lt"/>
              </a:rPr>
              <a:t>Limited cross-modal understanding</a:t>
            </a:r>
          </a:p>
        </p:txBody>
      </p:sp>
      <p:pic>
        <p:nvPicPr>
          <p:cNvPr id="30" name="图片 29">
            <a:extLst>
              <a:ext uri="{FF2B5EF4-FFF2-40B4-BE49-F238E27FC236}">
                <a16:creationId xmlns:a16="http://schemas.microsoft.com/office/drawing/2014/main" id="{06C17D7C-6B66-6B55-3BE8-72850FB771CE}"/>
              </a:ext>
            </a:extLst>
          </p:cNvPr>
          <p:cNvPicPr>
            <a:picLocks noChangeAspect="1"/>
          </p:cNvPicPr>
          <p:nvPr/>
        </p:nvPicPr>
        <p:blipFill>
          <a:blip r:embed="rId6"/>
          <a:stretch>
            <a:fillRect/>
          </a:stretch>
        </p:blipFill>
        <p:spPr>
          <a:xfrm>
            <a:off x="7660919" y="3311832"/>
            <a:ext cx="5197832" cy="608986"/>
          </a:xfrm>
          <a:prstGeom prst="rect">
            <a:avLst/>
          </a:prstGeom>
        </p:spPr>
      </p:pic>
      <p:sp>
        <p:nvSpPr>
          <p:cNvPr id="31" name="矩形: 圆角 30">
            <a:extLst>
              <a:ext uri="{FF2B5EF4-FFF2-40B4-BE49-F238E27FC236}">
                <a16:creationId xmlns:a16="http://schemas.microsoft.com/office/drawing/2014/main" id="{58E6A766-E2EC-A20B-A0EC-CB8C7DA6BAB5}"/>
              </a:ext>
            </a:extLst>
          </p:cNvPr>
          <p:cNvSpPr/>
          <p:nvPr/>
        </p:nvSpPr>
        <p:spPr>
          <a:xfrm>
            <a:off x="80983" y="918312"/>
            <a:ext cx="7229757" cy="6082390"/>
          </a:xfrm>
          <a:prstGeom prst="roundRect">
            <a:avLst>
              <a:gd name="adj" fmla="val 5871"/>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a:extLst>
              <a:ext uri="{FF2B5EF4-FFF2-40B4-BE49-F238E27FC236}">
                <a16:creationId xmlns:a16="http://schemas.microsoft.com/office/drawing/2014/main" id="{27107072-C1D8-47C9-E04B-74AC5A45F755}"/>
              </a:ext>
            </a:extLst>
          </p:cNvPr>
          <p:cNvCxnSpPr>
            <a:cxnSpLocks/>
            <a:endCxn id="30" idx="1"/>
          </p:cNvCxnSpPr>
          <p:nvPr/>
        </p:nvCxnSpPr>
        <p:spPr>
          <a:xfrm>
            <a:off x="7310740" y="3616325"/>
            <a:ext cx="35017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22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CF01F3C-BB46-DF11-E12F-9E3624F9B124}"/>
              </a:ext>
            </a:extLst>
          </p:cNvPr>
          <p:cNvSpPr>
            <a:spLocks noGrp="1"/>
          </p:cNvSpPr>
          <p:nvPr>
            <p:ph type="sldNum" sz="quarter" idx="12"/>
          </p:nvPr>
        </p:nvSpPr>
        <p:spPr/>
        <p:txBody>
          <a:bodyPr/>
          <a:lstStyle/>
          <a:p>
            <a:fld id="{1E9EB52D-62C1-4545-8D3D-5B4C8E5EC470}" type="slidenum">
              <a:rPr lang="zh-CN" altLang="en-US" smtClean="0"/>
              <a:pPr/>
              <a:t>5</a:t>
            </a:fld>
            <a:endParaRPr lang="zh-CN" altLang="en-US" dirty="0"/>
          </a:p>
        </p:txBody>
      </p:sp>
      <p:sp>
        <p:nvSpPr>
          <p:cNvPr id="20" name="标题 11">
            <a:extLst>
              <a:ext uri="{FF2B5EF4-FFF2-40B4-BE49-F238E27FC236}">
                <a16:creationId xmlns:a16="http://schemas.microsoft.com/office/drawing/2014/main" id="{F19AAD7D-3EEC-2794-EBDD-ABB7489C1021}"/>
              </a:ext>
            </a:extLst>
          </p:cNvPr>
          <p:cNvSpPr>
            <a:spLocks noGrp="1"/>
          </p:cNvSpPr>
          <p:nvPr>
            <p:ph type="title"/>
          </p:nvPr>
        </p:nvSpPr>
        <p:spPr>
          <a:xfrm>
            <a:off x="804829" y="318182"/>
            <a:ext cx="11096776" cy="456442"/>
          </a:xfrm>
        </p:spPr>
        <p:txBody>
          <a:bodyPr/>
          <a:lstStyle/>
          <a:p>
            <a:r>
              <a:rPr lang="en-US" altLang="zh-CN" dirty="0"/>
              <a:t>Strategic Model Selection</a:t>
            </a:r>
            <a:endParaRPr lang="zh-CN" altLang="en-US" dirty="0"/>
          </a:p>
        </p:txBody>
      </p:sp>
      <p:sp>
        <p:nvSpPr>
          <p:cNvPr id="4" name="文本框 3">
            <a:extLst>
              <a:ext uri="{FF2B5EF4-FFF2-40B4-BE49-F238E27FC236}">
                <a16:creationId xmlns:a16="http://schemas.microsoft.com/office/drawing/2014/main" id="{9466BD38-CF75-FF88-F82F-2ED911DB1ACE}"/>
              </a:ext>
            </a:extLst>
          </p:cNvPr>
          <p:cNvSpPr txBox="1"/>
          <p:nvPr/>
        </p:nvSpPr>
        <p:spPr>
          <a:xfrm>
            <a:off x="772545" y="736005"/>
            <a:ext cx="11281376" cy="427746"/>
          </a:xfrm>
          <a:prstGeom prst="rect">
            <a:avLst/>
          </a:prstGeom>
          <a:noFill/>
          <a:ln w="28575">
            <a:noFill/>
          </a:ln>
        </p:spPr>
        <p:txBody>
          <a:bodyPr wrap="square" rtlCol="0">
            <a:spAutoFit/>
          </a:bodyPr>
          <a:lstStyle>
            <a:defPPr>
              <a:defRPr lang="zh-CN"/>
            </a:defPPr>
            <a:lvl1pPr algn="just">
              <a:lnSpc>
                <a:spcPct val="120000"/>
              </a:lnSpc>
              <a:defRPr sz="2000">
                <a:latin typeface="+mn-lt"/>
              </a:defRPr>
            </a:lvl1pPr>
          </a:lstStyle>
          <a:p>
            <a:r>
              <a:rPr lang="zh-CN" altLang="en-US" dirty="0">
                <a:solidFill>
                  <a:schemeClr val="bg1">
                    <a:lumMod val="50000"/>
                  </a:schemeClr>
                </a:solidFill>
              </a:rPr>
              <a:t>Complementary strengths through deliberate bias compensation and architectural diversity</a:t>
            </a:r>
          </a:p>
        </p:txBody>
      </p:sp>
      <p:pic>
        <p:nvPicPr>
          <p:cNvPr id="6" name="图片 5">
            <a:extLst>
              <a:ext uri="{FF2B5EF4-FFF2-40B4-BE49-F238E27FC236}">
                <a16:creationId xmlns:a16="http://schemas.microsoft.com/office/drawing/2014/main" id="{77BF6FC8-74C6-D249-A11D-F67AE77FD71C}"/>
              </a:ext>
            </a:extLst>
          </p:cNvPr>
          <p:cNvPicPr>
            <a:picLocks noChangeAspect="1"/>
          </p:cNvPicPr>
          <p:nvPr/>
        </p:nvPicPr>
        <p:blipFill>
          <a:blip r:embed="rId2"/>
          <a:stretch>
            <a:fillRect/>
          </a:stretch>
        </p:blipFill>
        <p:spPr>
          <a:xfrm>
            <a:off x="904540" y="1518706"/>
            <a:ext cx="5420504" cy="4977281"/>
          </a:xfrm>
          <a:prstGeom prst="rect">
            <a:avLst/>
          </a:prstGeom>
        </p:spPr>
      </p:pic>
      <p:pic>
        <p:nvPicPr>
          <p:cNvPr id="10" name="图片 9">
            <a:extLst>
              <a:ext uri="{FF2B5EF4-FFF2-40B4-BE49-F238E27FC236}">
                <a16:creationId xmlns:a16="http://schemas.microsoft.com/office/drawing/2014/main" id="{C0D7E4D7-1458-999B-BA5B-26E309DB4BF2}"/>
              </a:ext>
            </a:extLst>
          </p:cNvPr>
          <p:cNvPicPr>
            <a:picLocks noChangeAspect="1"/>
          </p:cNvPicPr>
          <p:nvPr/>
        </p:nvPicPr>
        <p:blipFill>
          <a:blip r:embed="rId3"/>
          <a:stretch>
            <a:fillRect/>
          </a:stretch>
        </p:blipFill>
        <p:spPr>
          <a:xfrm>
            <a:off x="6521163" y="1515341"/>
            <a:ext cx="5414515" cy="4815564"/>
          </a:xfrm>
          <a:prstGeom prst="rect">
            <a:avLst/>
          </a:prstGeom>
        </p:spPr>
      </p:pic>
    </p:spTree>
    <p:extLst>
      <p:ext uri="{BB962C8B-B14F-4D97-AF65-F5344CB8AC3E}">
        <p14:creationId xmlns:p14="http://schemas.microsoft.com/office/powerpoint/2010/main" val="259917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CF01F3C-BB46-DF11-E12F-9E3624F9B124}"/>
              </a:ext>
            </a:extLst>
          </p:cNvPr>
          <p:cNvSpPr>
            <a:spLocks noGrp="1"/>
          </p:cNvSpPr>
          <p:nvPr>
            <p:ph type="sldNum" sz="quarter" idx="12"/>
          </p:nvPr>
        </p:nvSpPr>
        <p:spPr/>
        <p:txBody>
          <a:bodyPr/>
          <a:lstStyle/>
          <a:p>
            <a:fld id="{1E9EB52D-62C1-4545-8D3D-5B4C8E5EC470}" type="slidenum">
              <a:rPr lang="zh-CN" altLang="en-US" smtClean="0"/>
              <a:pPr/>
              <a:t>6</a:t>
            </a:fld>
            <a:endParaRPr lang="zh-CN" altLang="en-US" dirty="0"/>
          </a:p>
        </p:txBody>
      </p:sp>
      <p:pic>
        <p:nvPicPr>
          <p:cNvPr id="7" name="图片 6">
            <a:extLst>
              <a:ext uri="{FF2B5EF4-FFF2-40B4-BE49-F238E27FC236}">
                <a16:creationId xmlns:a16="http://schemas.microsoft.com/office/drawing/2014/main" id="{878950F8-DE59-B8E7-570A-5A5F6BA5C507}"/>
              </a:ext>
            </a:extLst>
          </p:cNvPr>
          <p:cNvPicPr>
            <a:picLocks noChangeAspect="1"/>
          </p:cNvPicPr>
          <p:nvPr/>
        </p:nvPicPr>
        <p:blipFill>
          <a:blip r:embed="rId2"/>
          <a:srcRect b="64454"/>
          <a:stretch/>
        </p:blipFill>
        <p:spPr>
          <a:xfrm>
            <a:off x="224108" y="1369857"/>
            <a:ext cx="3918152" cy="1649795"/>
          </a:xfrm>
          <a:prstGeom prst="rect">
            <a:avLst/>
          </a:prstGeom>
        </p:spPr>
      </p:pic>
      <p:pic>
        <p:nvPicPr>
          <p:cNvPr id="9" name="图片 8">
            <a:extLst>
              <a:ext uri="{FF2B5EF4-FFF2-40B4-BE49-F238E27FC236}">
                <a16:creationId xmlns:a16="http://schemas.microsoft.com/office/drawing/2014/main" id="{50CAEE1C-7D61-98CE-0BB3-FA66A2920D89}"/>
              </a:ext>
            </a:extLst>
          </p:cNvPr>
          <p:cNvPicPr>
            <a:picLocks noChangeAspect="1"/>
          </p:cNvPicPr>
          <p:nvPr/>
        </p:nvPicPr>
        <p:blipFill>
          <a:blip r:embed="rId3"/>
          <a:srcRect b="69232"/>
          <a:stretch/>
        </p:blipFill>
        <p:spPr>
          <a:xfrm>
            <a:off x="4480610" y="1369857"/>
            <a:ext cx="3891855" cy="1365317"/>
          </a:xfrm>
          <a:prstGeom prst="rect">
            <a:avLst/>
          </a:prstGeom>
        </p:spPr>
      </p:pic>
      <p:pic>
        <p:nvPicPr>
          <p:cNvPr id="11" name="图片 10">
            <a:extLst>
              <a:ext uri="{FF2B5EF4-FFF2-40B4-BE49-F238E27FC236}">
                <a16:creationId xmlns:a16="http://schemas.microsoft.com/office/drawing/2014/main" id="{E9C6A6DB-0DD9-9116-DD1F-93E83BBA1A26}"/>
              </a:ext>
            </a:extLst>
          </p:cNvPr>
          <p:cNvPicPr>
            <a:picLocks noChangeAspect="1"/>
          </p:cNvPicPr>
          <p:nvPr/>
        </p:nvPicPr>
        <p:blipFill>
          <a:blip r:embed="rId4"/>
          <a:srcRect b="69049"/>
          <a:stretch/>
        </p:blipFill>
        <p:spPr>
          <a:xfrm>
            <a:off x="8710486" y="1369857"/>
            <a:ext cx="3911577" cy="1365317"/>
          </a:xfrm>
          <a:prstGeom prst="rect">
            <a:avLst/>
          </a:prstGeom>
        </p:spPr>
      </p:pic>
      <p:pic>
        <p:nvPicPr>
          <p:cNvPr id="14" name="图片 13">
            <a:extLst>
              <a:ext uri="{FF2B5EF4-FFF2-40B4-BE49-F238E27FC236}">
                <a16:creationId xmlns:a16="http://schemas.microsoft.com/office/drawing/2014/main" id="{51C258B7-1BA2-3725-1B91-5253E3BBC4A1}"/>
              </a:ext>
            </a:extLst>
          </p:cNvPr>
          <p:cNvPicPr>
            <a:picLocks noChangeAspect="1"/>
          </p:cNvPicPr>
          <p:nvPr/>
        </p:nvPicPr>
        <p:blipFill>
          <a:blip r:embed="rId5"/>
          <a:stretch>
            <a:fillRect/>
          </a:stretch>
        </p:blipFill>
        <p:spPr>
          <a:xfrm>
            <a:off x="152099" y="3329835"/>
            <a:ext cx="3918151" cy="2673487"/>
          </a:xfrm>
          <a:prstGeom prst="rect">
            <a:avLst/>
          </a:prstGeom>
        </p:spPr>
      </p:pic>
      <p:pic>
        <p:nvPicPr>
          <p:cNvPr id="16" name="图片 15">
            <a:extLst>
              <a:ext uri="{FF2B5EF4-FFF2-40B4-BE49-F238E27FC236}">
                <a16:creationId xmlns:a16="http://schemas.microsoft.com/office/drawing/2014/main" id="{10D3F34F-81BE-7848-2233-0C7B06BE9E6D}"/>
              </a:ext>
            </a:extLst>
          </p:cNvPr>
          <p:cNvPicPr>
            <a:picLocks noChangeAspect="1"/>
          </p:cNvPicPr>
          <p:nvPr/>
        </p:nvPicPr>
        <p:blipFill>
          <a:blip r:embed="rId6"/>
          <a:stretch>
            <a:fillRect/>
          </a:stretch>
        </p:blipFill>
        <p:spPr>
          <a:xfrm>
            <a:off x="4467266" y="3329835"/>
            <a:ext cx="3905451" cy="2667137"/>
          </a:xfrm>
          <a:prstGeom prst="rect">
            <a:avLst/>
          </a:prstGeom>
        </p:spPr>
      </p:pic>
      <p:pic>
        <p:nvPicPr>
          <p:cNvPr id="18" name="图片 17">
            <a:extLst>
              <a:ext uri="{FF2B5EF4-FFF2-40B4-BE49-F238E27FC236}">
                <a16:creationId xmlns:a16="http://schemas.microsoft.com/office/drawing/2014/main" id="{315DBBCE-EF5A-C06F-D61B-800EE7BEBAAF}"/>
              </a:ext>
            </a:extLst>
          </p:cNvPr>
          <p:cNvPicPr>
            <a:picLocks noChangeAspect="1"/>
          </p:cNvPicPr>
          <p:nvPr/>
        </p:nvPicPr>
        <p:blipFill>
          <a:blip r:embed="rId7"/>
          <a:stretch>
            <a:fillRect/>
          </a:stretch>
        </p:blipFill>
        <p:spPr>
          <a:xfrm>
            <a:off x="8769732" y="3329835"/>
            <a:ext cx="3841947" cy="2667137"/>
          </a:xfrm>
          <a:prstGeom prst="rect">
            <a:avLst/>
          </a:prstGeom>
        </p:spPr>
      </p:pic>
      <p:sp>
        <p:nvSpPr>
          <p:cNvPr id="20" name="标题 11">
            <a:extLst>
              <a:ext uri="{FF2B5EF4-FFF2-40B4-BE49-F238E27FC236}">
                <a16:creationId xmlns:a16="http://schemas.microsoft.com/office/drawing/2014/main" id="{F19AAD7D-3EEC-2794-EBDD-ABB7489C1021}"/>
              </a:ext>
            </a:extLst>
          </p:cNvPr>
          <p:cNvSpPr>
            <a:spLocks noGrp="1"/>
          </p:cNvSpPr>
          <p:nvPr>
            <p:ph type="title"/>
          </p:nvPr>
        </p:nvSpPr>
        <p:spPr>
          <a:xfrm>
            <a:off x="804829" y="318182"/>
            <a:ext cx="11096776" cy="456442"/>
          </a:xfrm>
        </p:spPr>
        <p:txBody>
          <a:bodyPr/>
          <a:lstStyle/>
          <a:p>
            <a:r>
              <a:rPr lang="en-US" altLang="zh-CN" dirty="0" err="1"/>
              <a:t>ZeroES</a:t>
            </a:r>
            <a:r>
              <a:rPr lang="en-US" altLang="zh-CN" dirty="0"/>
              <a:t> Framework</a:t>
            </a:r>
            <a:endParaRPr lang="zh-CN" altLang="en-US" dirty="0"/>
          </a:p>
        </p:txBody>
      </p:sp>
    </p:spTree>
    <p:extLst>
      <p:ext uri="{BB962C8B-B14F-4D97-AF65-F5344CB8AC3E}">
        <p14:creationId xmlns:p14="http://schemas.microsoft.com/office/powerpoint/2010/main" val="97412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7</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err="1"/>
              <a:t>ZeroES</a:t>
            </a:r>
            <a:r>
              <a:rPr lang="en-US" altLang="zh-CN" dirty="0"/>
              <a:t> Framework</a:t>
            </a:r>
            <a:endParaRPr lang="zh-CN" altLang="en-US" dirty="0"/>
          </a:p>
        </p:txBody>
      </p:sp>
      <p:pic>
        <p:nvPicPr>
          <p:cNvPr id="3" name="图片 2">
            <a:extLst>
              <a:ext uri="{FF2B5EF4-FFF2-40B4-BE49-F238E27FC236}">
                <a16:creationId xmlns:a16="http://schemas.microsoft.com/office/drawing/2014/main" id="{615A2EF9-7D6E-15C9-5C3C-1974FFFEC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 y="1299707"/>
            <a:ext cx="12701272" cy="4464496"/>
          </a:xfrm>
          <a:prstGeom prst="rect">
            <a:avLst/>
          </a:prstGeom>
        </p:spPr>
      </p:pic>
      <p:pic>
        <p:nvPicPr>
          <p:cNvPr id="5" name="图片 4">
            <a:extLst>
              <a:ext uri="{FF2B5EF4-FFF2-40B4-BE49-F238E27FC236}">
                <a16:creationId xmlns:a16="http://schemas.microsoft.com/office/drawing/2014/main" id="{F7865C51-8921-03A4-F6A6-2D7BA15CCE88}"/>
              </a:ext>
            </a:extLst>
          </p:cNvPr>
          <p:cNvPicPr>
            <a:picLocks noChangeAspect="1"/>
          </p:cNvPicPr>
          <p:nvPr/>
        </p:nvPicPr>
        <p:blipFill>
          <a:blip r:embed="rId4"/>
          <a:stretch>
            <a:fillRect/>
          </a:stretch>
        </p:blipFill>
        <p:spPr>
          <a:xfrm>
            <a:off x="2950024" y="6064597"/>
            <a:ext cx="6958702" cy="699232"/>
          </a:xfrm>
          <a:prstGeom prst="rect">
            <a:avLst/>
          </a:prstGeom>
        </p:spPr>
      </p:pic>
    </p:spTree>
    <p:extLst>
      <p:ext uri="{BB962C8B-B14F-4D97-AF65-F5344CB8AC3E}">
        <p14:creationId xmlns:p14="http://schemas.microsoft.com/office/powerpoint/2010/main" val="27815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8</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Prompt Template</a:t>
            </a:r>
            <a:endParaRPr lang="zh-CN" altLang="en-US" dirty="0"/>
          </a:p>
        </p:txBody>
      </p:sp>
      <p:sp>
        <p:nvSpPr>
          <p:cNvPr id="19" name="文本框 18">
            <a:extLst>
              <a:ext uri="{FF2B5EF4-FFF2-40B4-BE49-F238E27FC236}">
                <a16:creationId xmlns:a16="http://schemas.microsoft.com/office/drawing/2014/main" id="{E0A7DAC8-73BE-45BD-8CAD-5AAC591A3846}"/>
              </a:ext>
            </a:extLst>
          </p:cNvPr>
          <p:cNvSpPr txBox="1"/>
          <p:nvPr/>
        </p:nvSpPr>
        <p:spPr>
          <a:xfrm>
            <a:off x="173972" y="1096045"/>
            <a:ext cx="3615784" cy="6210033"/>
          </a:xfrm>
          <a:prstGeom prst="rect">
            <a:avLst/>
          </a:prstGeom>
          <a:noFill/>
        </p:spPr>
        <p:txBody>
          <a:bodyPr wrap="square">
            <a:spAutoFit/>
          </a:bodyPr>
          <a:lstStyle/>
          <a:p>
            <a:pPr algn="just"/>
            <a:r>
              <a:rPr lang="zh-CN" altLang="en-US" sz="1371" dirty="0">
                <a:latin typeface="Times New Roman" panose="02020603050405020304" pitchFamily="18" charset="0"/>
                <a:cs typeface="Times New Roman" panose="02020603050405020304" pitchFamily="18" charset="0"/>
              </a:rPr>
              <a:t>## Task</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You are a very professional psychologist. I will provide you with a video. You need to analyze the emotions of the characters in the video and finally extract the emotional labels. Emotional descriptions and reasoning should be enclosed in tags, &lt;think&gt; and &lt;/think&gt;. emotional labels should be enclosed in tags &lt;answer&gt; and &lt;/answer&gt; in the form of a list. If more than one person appears in the video, only the emotions of the main character need to be analyzed.</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 Instruction</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Focus on the overall coarse-grained context of the video, including general tone, content, and macro-level emotional arcs. Pay attention to broad emotional states rather than transient micro-expressions. Analyze and give reasoning processes from multiple aspects, and finally form emotional labels. There are the following emotion labels for your reference. Alternative and potentially more appropriate emotional labels may also be generated. The video duration is {duration} seconds.</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 Candidate Emotional labels</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{emotion_candidates}</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 Output Format</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&lt;think&gt;Your reasoning &lt;/think&gt; &lt;answer&gt; [emotional label1, emotional label2] &lt;/answer&gt;</a:t>
            </a:r>
            <a:endParaRPr lang="en-US" altLang="zh-CN" sz="1371" dirty="0">
              <a:latin typeface="Times New Roman" panose="02020603050405020304" pitchFamily="18" charset="0"/>
              <a:cs typeface="Times New Roman" panose="02020603050405020304" pitchFamily="18" charset="0"/>
            </a:endParaRPr>
          </a:p>
          <a:p>
            <a:pPr algn="just"/>
            <a:r>
              <a:rPr lang="zh-CN" altLang="en-US" sz="1371" dirty="0">
                <a:latin typeface="Times New Roman" panose="02020603050405020304" pitchFamily="18" charset="0"/>
                <a:cs typeface="Times New Roman" panose="02020603050405020304" pitchFamily="18" charset="0"/>
              </a:rPr>
              <a:t>## Output:</a:t>
            </a:r>
          </a:p>
        </p:txBody>
      </p:sp>
      <p:sp>
        <p:nvSpPr>
          <p:cNvPr id="22" name="文本框 21">
            <a:extLst>
              <a:ext uri="{FF2B5EF4-FFF2-40B4-BE49-F238E27FC236}">
                <a16:creationId xmlns:a16="http://schemas.microsoft.com/office/drawing/2014/main" id="{A519C5C6-FDD9-4B67-9CF8-D17C6DE89058}"/>
              </a:ext>
            </a:extLst>
          </p:cNvPr>
          <p:cNvSpPr txBox="1"/>
          <p:nvPr/>
        </p:nvSpPr>
        <p:spPr>
          <a:xfrm>
            <a:off x="232467" y="738995"/>
            <a:ext cx="3097695" cy="351956"/>
          </a:xfrm>
          <a:prstGeom prst="rect">
            <a:avLst/>
          </a:prstGeom>
          <a:noFill/>
        </p:spPr>
        <p:txBody>
          <a:bodyPr wrap="square">
            <a:spAutoFit/>
          </a:bodyPr>
          <a:lstStyle/>
          <a:p>
            <a:r>
              <a:rPr lang="zh-CN" altLang="en-US" sz="1687" b="1" dirty="0">
                <a:latin typeface="Times New Roman" panose="02020603050405020304" pitchFamily="18" charset="0"/>
                <a:cs typeface="Times New Roman" panose="02020603050405020304" pitchFamily="18" charset="0"/>
              </a:rPr>
              <a:t>Gemini2.5 Flash 3fps</a:t>
            </a:r>
          </a:p>
        </p:txBody>
      </p:sp>
      <p:sp>
        <p:nvSpPr>
          <p:cNvPr id="23" name="文本框 22">
            <a:extLst>
              <a:ext uri="{FF2B5EF4-FFF2-40B4-BE49-F238E27FC236}">
                <a16:creationId xmlns:a16="http://schemas.microsoft.com/office/drawing/2014/main" id="{50A96C59-F3BE-4F9F-9044-F9D632058D44}"/>
              </a:ext>
            </a:extLst>
          </p:cNvPr>
          <p:cNvSpPr txBox="1"/>
          <p:nvPr/>
        </p:nvSpPr>
        <p:spPr>
          <a:xfrm>
            <a:off x="3909095" y="1096045"/>
            <a:ext cx="3823351" cy="5999078"/>
          </a:xfrm>
          <a:prstGeom prst="rect">
            <a:avLst/>
          </a:prstGeom>
          <a:noFill/>
        </p:spPr>
        <p:txBody>
          <a:bodyPr wrap="square">
            <a:spAutoFit/>
          </a:bodyPr>
          <a:lstStyle/>
          <a:p>
            <a:pPr algn="just"/>
            <a:r>
              <a:rPr lang="en-US" altLang="zh-CN" sz="1371" dirty="0">
                <a:latin typeface="Times New Roman" panose="02020603050405020304" pitchFamily="18" charset="0"/>
                <a:cs typeface="Times New Roman" panose="02020603050405020304" pitchFamily="18" charset="0"/>
              </a:rPr>
              <a:t>## Task</a:t>
            </a:r>
          </a:p>
          <a:p>
            <a:pPr algn="just"/>
            <a:r>
              <a:rPr lang="en-US" altLang="zh-CN" sz="1371" dirty="0">
                <a:latin typeface="Times New Roman" panose="02020603050405020304" pitchFamily="18" charset="0"/>
                <a:cs typeface="Times New Roman" panose="02020603050405020304" pitchFamily="18" charset="0"/>
              </a:rPr>
              <a:t>You are a very professional psychologist. I will provide you with a video. You need to analyze the emotions of the characters in the video and finally extract the emotional labels. Emotional descriptions and reasoning should be enclosed in tags, &lt;think&gt; and &lt;/think&gt;. emotional labels should be enclosed in tags &lt;answer&gt; and &lt;/answer&gt; in the form of a list. If more than one person appears in the video, only the emotions of the main character need to be analyzed.</a:t>
            </a:r>
          </a:p>
          <a:p>
            <a:pPr algn="just"/>
            <a:r>
              <a:rPr lang="en-US" altLang="zh-CN" sz="1371" dirty="0">
                <a:latin typeface="Times New Roman" panose="02020603050405020304" pitchFamily="18" charset="0"/>
                <a:cs typeface="Times New Roman" panose="02020603050405020304" pitchFamily="18" charset="0"/>
              </a:rPr>
              <a:t>## Instruction</a:t>
            </a:r>
          </a:p>
          <a:p>
            <a:pPr algn="just"/>
            <a:r>
              <a:rPr lang="en-US" altLang="zh-CN" sz="1371" dirty="0">
                <a:latin typeface="Times New Roman" panose="02020603050405020304" pitchFamily="18" charset="0"/>
                <a:cs typeface="Times New Roman" panose="02020603050405020304" pitchFamily="18" charset="0"/>
              </a:rPr>
              <a:t>Focus on fine-grained details such as micro-expressions (AU units), transient emotional changes, and subtle tone variations in the video. Emphasize momentary and nuanced emotions rather than broad contexts. Analyze and give reasoning processes from multiple aspects, and finally form emotional labels. There are the following emotion labels for your reference. Alternative and potentially more appropriate emotional labels may also be generated. The video duration is {duration} seconds.</a:t>
            </a:r>
          </a:p>
          <a:p>
            <a:pPr algn="just"/>
            <a:r>
              <a:rPr lang="en-US" altLang="zh-CN" sz="1371" dirty="0">
                <a:latin typeface="Times New Roman" panose="02020603050405020304" pitchFamily="18" charset="0"/>
                <a:cs typeface="Times New Roman" panose="02020603050405020304" pitchFamily="18" charset="0"/>
              </a:rPr>
              <a:t>## Candidate</a:t>
            </a:r>
          </a:p>
          <a:p>
            <a:pPr algn="just"/>
            <a:r>
              <a:rPr lang="en-US" altLang="zh-CN" sz="1371" dirty="0">
                <a:latin typeface="Times New Roman" panose="02020603050405020304" pitchFamily="18" charset="0"/>
                <a:cs typeface="Times New Roman" panose="02020603050405020304" pitchFamily="18" charset="0"/>
              </a:rPr>
              <a:t> Emotional labels{</a:t>
            </a:r>
            <a:r>
              <a:rPr lang="en-US" altLang="zh-CN" sz="1371" dirty="0" err="1">
                <a:latin typeface="Times New Roman" panose="02020603050405020304" pitchFamily="18" charset="0"/>
                <a:cs typeface="Times New Roman" panose="02020603050405020304" pitchFamily="18" charset="0"/>
              </a:rPr>
              <a:t>emotion_candidates</a:t>
            </a:r>
            <a:r>
              <a:rPr lang="en-US" altLang="zh-CN" sz="1371" dirty="0">
                <a:latin typeface="Times New Roman" panose="02020603050405020304" pitchFamily="18" charset="0"/>
                <a:cs typeface="Times New Roman" panose="02020603050405020304" pitchFamily="18" charset="0"/>
              </a:rPr>
              <a:t>}</a:t>
            </a:r>
          </a:p>
          <a:p>
            <a:pPr algn="just"/>
            <a:r>
              <a:rPr lang="en-US" altLang="zh-CN" sz="1371" dirty="0">
                <a:latin typeface="Times New Roman" panose="02020603050405020304" pitchFamily="18" charset="0"/>
                <a:cs typeface="Times New Roman" panose="02020603050405020304" pitchFamily="18" charset="0"/>
              </a:rPr>
              <a:t>## Output</a:t>
            </a:r>
          </a:p>
          <a:p>
            <a:pPr algn="just"/>
            <a:r>
              <a:rPr lang="en-US" altLang="zh-CN" sz="1371" dirty="0">
                <a:latin typeface="Times New Roman" panose="02020603050405020304" pitchFamily="18" charset="0"/>
                <a:cs typeface="Times New Roman" panose="02020603050405020304" pitchFamily="18" charset="0"/>
              </a:rPr>
              <a:t> Format:&lt;think&gt;Your reasoning &lt;/think&gt; &lt;answer&gt; [emotional label1, emotional label2] &lt;/answer&gt;</a:t>
            </a:r>
          </a:p>
          <a:p>
            <a:pPr algn="just"/>
            <a:r>
              <a:rPr lang="en-US" altLang="zh-CN" sz="1371" dirty="0">
                <a:latin typeface="Times New Roman" panose="02020603050405020304" pitchFamily="18" charset="0"/>
                <a:cs typeface="Times New Roman" panose="02020603050405020304" pitchFamily="18" charset="0"/>
              </a:rPr>
              <a:t>## Output:</a:t>
            </a:r>
            <a:endParaRPr lang="zh-CN" altLang="en-US" sz="1371"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1F4838D8-6CCB-48C8-988E-E97C7D992C38}"/>
              </a:ext>
            </a:extLst>
          </p:cNvPr>
          <p:cNvSpPr txBox="1"/>
          <p:nvPr/>
        </p:nvSpPr>
        <p:spPr>
          <a:xfrm>
            <a:off x="3909095" y="738995"/>
            <a:ext cx="2472655" cy="351956"/>
          </a:xfrm>
          <a:prstGeom prst="rect">
            <a:avLst/>
          </a:prstGeom>
          <a:noFill/>
        </p:spPr>
        <p:txBody>
          <a:bodyPr wrap="square">
            <a:spAutoFit/>
          </a:bodyPr>
          <a:lstStyle>
            <a:defPPr>
              <a:defRPr lang="zh-CN"/>
            </a:defPPr>
            <a:lvl1pPr>
              <a:defRPr sz="1600" b="1">
                <a:latin typeface="Times New Roman" panose="02020603050405020304" pitchFamily="18" charset="0"/>
                <a:cs typeface="Times New Roman" panose="02020603050405020304" pitchFamily="18" charset="0"/>
              </a:defRPr>
            </a:lvl1pPr>
          </a:lstStyle>
          <a:p>
            <a:r>
              <a:rPr lang="en-US" altLang="zh-CN" sz="1687" dirty="0"/>
              <a:t>Gemini2.5 Flash 5fps</a:t>
            </a:r>
            <a:endParaRPr lang="zh-CN" altLang="en-US" sz="1687" dirty="0"/>
          </a:p>
        </p:txBody>
      </p:sp>
      <p:sp>
        <p:nvSpPr>
          <p:cNvPr id="25" name="文本框 24">
            <a:extLst>
              <a:ext uri="{FF2B5EF4-FFF2-40B4-BE49-F238E27FC236}">
                <a16:creationId xmlns:a16="http://schemas.microsoft.com/office/drawing/2014/main" id="{7B376B8C-77F9-4775-92B5-5CB4CBD3084A}"/>
              </a:ext>
            </a:extLst>
          </p:cNvPr>
          <p:cNvSpPr txBox="1"/>
          <p:nvPr/>
        </p:nvSpPr>
        <p:spPr>
          <a:xfrm>
            <a:off x="7887221" y="1096045"/>
            <a:ext cx="2260964" cy="5788123"/>
          </a:xfrm>
          <a:prstGeom prst="rect">
            <a:avLst/>
          </a:prstGeom>
          <a:noFill/>
        </p:spPr>
        <p:txBody>
          <a:bodyPr wrap="square">
            <a:spAutoFit/>
          </a:bodyPr>
          <a:lstStyle>
            <a:defPPr>
              <a:defRPr lang="zh-CN"/>
            </a:defPPr>
            <a:lvl1pPr algn="just">
              <a:defRPr sz="1200">
                <a:latin typeface="Times New Roman" panose="02020603050405020304" pitchFamily="18" charset="0"/>
                <a:cs typeface="Times New Roman" panose="02020603050405020304" pitchFamily="18" charset="0"/>
              </a:defRPr>
            </a:lvl1pPr>
          </a:lstStyle>
          <a:p>
            <a:r>
              <a:rPr lang="zh-CN" altLang="en-US" sz="1371" dirty="0"/>
              <a:t>## Task</a:t>
            </a:r>
            <a:endParaRPr lang="en-US" altLang="zh-CN" sz="1371" dirty="0"/>
          </a:p>
          <a:p>
            <a:r>
              <a:rPr lang="zh-CN" altLang="en-US" sz="1371" dirty="0"/>
              <a:t>You are a very professional psychologist. I will provide you with a video and it's subtitles. You need to extract corresponding emotional labels from it.</a:t>
            </a:r>
            <a:endParaRPr lang="en-US" altLang="zh-CN" sz="1371" dirty="0"/>
          </a:p>
          <a:p>
            <a:r>
              <a:rPr lang="zh-CN" altLang="en-US" sz="1371" dirty="0"/>
              <a:t>## Instruction</a:t>
            </a:r>
            <a:endParaRPr lang="en-US" altLang="zh-CN" sz="1371" dirty="0"/>
          </a:p>
          <a:p>
            <a:r>
              <a:rPr lang="zh-CN" altLang="en-US" sz="1371" dirty="0"/>
              <a:t>You need to pay attention to the content, tone and micro-expressions of the characters in the video (AU unit), analyze and give reasoning processes from multiple aspects, and finally form emotional labels. The final emotional labels should select one or more of the following candidate emotional labels.</a:t>
            </a:r>
            <a:endParaRPr lang="en-US" altLang="zh-CN" sz="1371" dirty="0"/>
          </a:p>
          <a:p>
            <a:r>
              <a:rPr lang="zh-CN" altLang="en-US" sz="1371" dirty="0"/>
              <a:t>## Candidate Emotional labels</a:t>
            </a:r>
            <a:endParaRPr lang="en-US" altLang="zh-CN" sz="1371" dirty="0"/>
          </a:p>
          <a:p>
            <a:r>
              <a:rPr lang="zh-CN" altLang="en-US" sz="1371" dirty="0"/>
              <a:t>{emotion_candidates}</a:t>
            </a:r>
            <a:endParaRPr lang="en-US" altLang="zh-CN" sz="1371" dirty="0"/>
          </a:p>
          <a:p>
            <a:r>
              <a:rPr lang="zh-CN" altLang="en-US" sz="1371" dirty="0"/>
              <a:t>## Output Format</a:t>
            </a:r>
            <a:endParaRPr lang="en-US" altLang="zh-CN" sz="1371" dirty="0"/>
          </a:p>
          <a:p>
            <a:r>
              <a:rPr lang="zh-CN" altLang="en-US" sz="1371" dirty="0"/>
              <a:t>[emotional label1, emotional label2]</a:t>
            </a:r>
            <a:endParaRPr lang="en-US" altLang="zh-CN" sz="1371" dirty="0"/>
          </a:p>
          <a:p>
            <a:r>
              <a:rPr lang="zh-CN" altLang="en-US" sz="1371" dirty="0"/>
              <a:t>## Output:</a:t>
            </a:r>
          </a:p>
        </p:txBody>
      </p:sp>
      <p:sp>
        <p:nvSpPr>
          <p:cNvPr id="26" name="文本框 25">
            <a:extLst>
              <a:ext uri="{FF2B5EF4-FFF2-40B4-BE49-F238E27FC236}">
                <a16:creationId xmlns:a16="http://schemas.microsoft.com/office/drawing/2014/main" id="{14AADE4F-0512-4F74-BEA1-A5BF9DD90C6B}"/>
              </a:ext>
            </a:extLst>
          </p:cNvPr>
          <p:cNvSpPr txBox="1"/>
          <p:nvPr/>
        </p:nvSpPr>
        <p:spPr>
          <a:xfrm>
            <a:off x="7887222" y="738995"/>
            <a:ext cx="1926733" cy="351956"/>
          </a:xfrm>
          <a:prstGeom prst="rect">
            <a:avLst/>
          </a:prstGeom>
          <a:noFill/>
        </p:spPr>
        <p:txBody>
          <a:bodyPr wrap="square">
            <a:spAutoFit/>
          </a:bodyPr>
          <a:lstStyle>
            <a:defPPr>
              <a:defRPr lang="zh-CN"/>
            </a:defPPr>
            <a:lvl1pPr>
              <a:defRPr sz="1600" b="1">
                <a:latin typeface="Times New Roman" panose="02020603050405020304" pitchFamily="18" charset="0"/>
                <a:cs typeface="Times New Roman" panose="02020603050405020304" pitchFamily="18" charset="0"/>
              </a:defRPr>
            </a:lvl1pPr>
          </a:lstStyle>
          <a:p>
            <a:r>
              <a:rPr lang="zh-CN" altLang="en-US" sz="1687" dirty="0"/>
              <a:t>InternVL3-78B</a:t>
            </a:r>
            <a:endParaRPr lang="en-US" altLang="zh-CN" sz="1687" dirty="0"/>
          </a:p>
        </p:txBody>
      </p:sp>
      <p:sp>
        <p:nvSpPr>
          <p:cNvPr id="27" name="Rectangle 2">
            <a:extLst>
              <a:ext uri="{FF2B5EF4-FFF2-40B4-BE49-F238E27FC236}">
                <a16:creationId xmlns:a16="http://schemas.microsoft.com/office/drawing/2014/main" id="{663B9B11-9DDA-4673-8F32-0742EA5F7F44}"/>
              </a:ext>
            </a:extLst>
          </p:cNvPr>
          <p:cNvSpPr>
            <a:spLocks noChangeArrowheads="1"/>
          </p:cNvSpPr>
          <p:nvPr/>
        </p:nvSpPr>
        <p:spPr bwMode="auto">
          <a:xfrm>
            <a:off x="10354519" y="1096045"/>
            <a:ext cx="2436617" cy="5788123"/>
          </a:xfrm>
          <a:prstGeom prst="rect">
            <a:avLst/>
          </a:prstGeom>
          <a:noFill/>
        </p:spPr>
        <p:txBody>
          <a:bodyPr wrap="square">
            <a:spAutoFit/>
          </a:bodyPr>
          <a:lstStyle/>
          <a:p>
            <a:pPr algn="just"/>
            <a:r>
              <a:rPr lang="en-US" altLang="zh-CN" sz="1371" dirty="0">
                <a:latin typeface="Times New Roman" panose="02020603050405020304" pitchFamily="18" charset="0"/>
                <a:cs typeface="Times New Roman" panose="02020603050405020304" pitchFamily="18" charset="0"/>
              </a:rPr>
              <a:t>## Task</a:t>
            </a:r>
          </a:p>
          <a:p>
            <a:pPr algn="just"/>
            <a:r>
              <a:rPr lang="zh-CN" altLang="zh-CN" sz="1371" dirty="0">
                <a:latin typeface="Times New Roman" panose="02020603050405020304" pitchFamily="18" charset="0"/>
                <a:cs typeface="Times New Roman" panose="02020603050405020304" pitchFamily="18" charset="0"/>
              </a:rPr>
              <a:t>Check the following emotional vocabulary to determine if there are any words whose meaning or emotion is opposite to other words, and provide corresponding reasons and confidence scores (0-10 points) If the conclusion is that there is no significant contrast, score below 5 points If the conclusion is that there is a significant contrast, the score should be above 5 points, and the more obvious, the higher the score Please place your reasoning process in the &lt;think&gt; tag and the score in the &lt;answer&gt; tag. The &lt;answer&gt; tag must contain only one integer </a:t>
            </a:r>
            <a:endParaRPr lang="en-US" altLang="zh-CN" sz="1371" dirty="0">
              <a:latin typeface="Times New Roman" panose="02020603050405020304" pitchFamily="18" charset="0"/>
              <a:cs typeface="Times New Roman" panose="02020603050405020304" pitchFamily="18" charset="0"/>
            </a:endParaRPr>
          </a:p>
          <a:p>
            <a:pPr algn="just"/>
            <a:r>
              <a:rPr lang="zh-CN" altLang="zh-CN" sz="1371" dirty="0">
                <a:latin typeface="Times New Roman" panose="02020603050405020304" pitchFamily="18" charset="0"/>
                <a:cs typeface="Times New Roman" panose="02020603050405020304" pitchFamily="18" charset="0"/>
              </a:rPr>
              <a:t>## Emotional vocabulary</a:t>
            </a:r>
            <a:endParaRPr lang="en-US" altLang="zh-CN" sz="1371" dirty="0">
              <a:latin typeface="Times New Roman" panose="02020603050405020304" pitchFamily="18" charset="0"/>
              <a:cs typeface="Times New Roman" panose="02020603050405020304" pitchFamily="18" charset="0"/>
            </a:endParaRPr>
          </a:p>
          <a:p>
            <a:pPr algn="just"/>
            <a:r>
              <a:rPr lang="zh-CN" altLang="zh-CN" sz="1371" dirty="0">
                <a:latin typeface="Times New Roman" panose="02020603050405020304" pitchFamily="18" charset="0"/>
                <a:cs typeface="Times New Roman" panose="02020603050405020304" pitchFamily="18" charset="0"/>
              </a:rPr>
              <a:t> {emotion_candidates} </a:t>
            </a:r>
            <a:endParaRPr lang="en-US" altLang="zh-CN" sz="1371" dirty="0">
              <a:latin typeface="Times New Roman" panose="02020603050405020304" pitchFamily="18" charset="0"/>
              <a:cs typeface="Times New Roman" panose="02020603050405020304" pitchFamily="18" charset="0"/>
            </a:endParaRPr>
          </a:p>
          <a:p>
            <a:pPr algn="just"/>
            <a:r>
              <a:rPr lang="zh-CN" altLang="zh-CN" sz="1371" dirty="0">
                <a:latin typeface="Times New Roman" panose="02020603050405020304" pitchFamily="18" charset="0"/>
                <a:cs typeface="Times New Roman" panose="02020603050405020304" pitchFamily="18" charset="0"/>
              </a:rPr>
              <a:t>## Output format</a:t>
            </a:r>
            <a:endParaRPr lang="en-US" altLang="zh-CN" sz="1371" dirty="0">
              <a:latin typeface="Times New Roman" panose="02020603050405020304" pitchFamily="18" charset="0"/>
              <a:cs typeface="Times New Roman" panose="02020603050405020304" pitchFamily="18" charset="0"/>
            </a:endParaRPr>
          </a:p>
          <a:p>
            <a:pPr algn="just"/>
            <a:r>
              <a:rPr lang="zh-CN" altLang="zh-CN" sz="1371" dirty="0">
                <a:latin typeface="Times New Roman" panose="02020603050405020304" pitchFamily="18" charset="0"/>
                <a:cs typeface="Times New Roman" panose="02020603050405020304" pitchFamily="18" charset="0"/>
              </a:rPr>
              <a:t> &lt;think&gt;</a:t>
            </a:r>
            <a:r>
              <a:rPr lang="en-US" altLang="zh-CN" sz="1371" dirty="0">
                <a:latin typeface="Times New Roman" panose="02020603050405020304" pitchFamily="18" charset="0"/>
                <a:cs typeface="Times New Roman" panose="02020603050405020304" pitchFamily="18" charset="0"/>
              </a:rPr>
              <a:t> </a:t>
            </a:r>
            <a:r>
              <a:rPr lang="zh-CN" altLang="zh-CN" sz="1371" dirty="0">
                <a:latin typeface="Times New Roman" panose="02020603050405020304" pitchFamily="18" charset="0"/>
                <a:cs typeface="Times New Roman" panose="02020603050405020304" pitchFamily="18" charset="0"/>
              </a:rPr>
              <a:t>Your reasoning process</a:t>
            </a:r>
            <a:r>
              <a:rPr lang="en-US" altLang="zh-CN" sz="1371" dirty="0">
                <a:latin typeface="Times New Roman" panose="02020603050405020304" pitchFamily="18" charset="0"/>
                <a:cs typeface="Times New Roman" panose="02020603050405020304" pitchFamily="18" charset="0"/>
              </a:rPr>
              <a:t> </a:t>
            </a:r>
            <a:r>
              <a:rPr lang="zh-CN" altLang="zh-CN" sz="1371" dirty="0">
                <a:latin typeface="Times New Roman" panose="02020603050405020304" pitchFamily="18" charset="0"/>
                <a:cs typeface="Times New Roman" panose="02020603050405020304" pitchFamily="18" charset="0"/>
              </a:rPr>
              <a:t>&lt;/think&gt; &lt;answer&gt;</a:t>
            </a:r>
            <a:r>
              <a:rPr lang="en-US" altLang="zh-CN" sz="1371" dirty="0">
                <a:latin typeface="Times New Roman" panose="02020603050405020304" pitchFamily="18" charset="0"/>
                <a:cs typeface="Times New Roman" panose="02020603050405020304" pitchFamily="18" charset="0"/>
              </a:rPr>
              <a:t> </a:t>
            </a:r>
            <a:r>
              <a:rPr lang="zh-CN" altLang="zh-CN" sz="1371" dirty="0">
                <a:latin typeface="Times New Roman" panose="02020603050405020304" pitchFamily="18" charset="0"/>
                <a:cs typeface="Times New Roman" panose="02020603050405020304" pitchFamily="18" charset="0"/>
              </a:rPr>
              <a:t>Score (integer 1-10)</a:t>
            </a:r>
            <a:r>
              <a:rPr lang="en-US" altLang="zh-CN" sz="1371" dirty="0">
                <a:latin typeface="Times New Roman" panose="02020603050405020304" pitchFamily="18" charset="0"/>
                <a:cs typeface="Times New Roman" panose="02020603050405020304" pitchFamily="18" charset="0"/>
              </a:rPr>
              <a:t> </a:t>
            </a:r>
            <a:r>
              <a:rPr lang="zh-CN" altLang="zh-CN" sz="1371" dirty="0">
                <a:latin typeface="Times New Roman" panose="02020603050405020304" pitchFamily="18" charset="0"/>
                <a:cs typeface="Times New Roman" panose="02020603050405020304" pitchFamily="18" charset="0"/>
              </a:rPr>
              <a:t>&lt;/answer&gt; </a:t>
            </a:r>
            <a:endParaRPr lang="en-US" altLang="zh-CN" sz="1371" dirty="0">
              <a:latin typeface="Times New Roman" panose="02020603050405020304" pitchFamily="18" charset="0"/>
              <a:cs typeface="Times New Roman" panose="02020603050405020304" pitchFamily="18" charset="0"/>
            </a:endParaRPr>
          </a:p>
          <a:p>
            <a:pPr algn="just"/>
            <a:r>
              <a:rPr lang="zh-CN" altLang="zh-CN" sz="1371" dirty="0">
                <a:latin typeface="Times New Roman" panose="02020603050405020304" pitchFamily="18" charset="0"/>
                <a:cs typeface="Times New Roman" panose="02020603050405020304" pitchFamily="18" charset="0"/>
              </a:rPr>
              <a:t>## Output: </a:t>
            </a:r>
          </a:p>
        </p:txBody>
      </p:sp>
      <p:sp>
        <p:nvSpPr>
          <p:cNvPr id="28" name="文本框 27">
            <a:extLst>
              <a:ext uri="{FF2B5EF4-FFF2-40B4-BE49-F238E27FC236}">
                <a16:creationId xmlns:a16="http://schemas.microsoft.com/office/drawing/2014/main" id="{51C14099-C551-41E4-A4E9-FEBF931D806D}"/>
              </a:ext>
            </a:extLst>
          </p:cNvPr>
          <p:cNvSpPr txBox="1"/>
          <p:nvPr/>
        </p:nvSpPr>
        <p:spPr>
          <a:xfrm>
            <a:off x="10108235" y="479323"/>
            <a:ext cx="2929184" cy="611578"/>
          </a:xfrm>
          <a:prstGeom prst="rect">
            <a:avLst/>
          </a:prstGeom>
          <a:noFill/>
        </p:spPr>
        <p:txBody>
          <a:bodyPr wrap="square">
            <a:spAutoFit/>
          </a:bodyPr>
          <a:lstStyle>
            <a:defPPr>
              <a:defRPr lang="zh-CN"/>
            </a:defPPr>
            <a:lvl1pPr>
              <a:defRPr sz="1600" b="1">
                <a:latin typeface="Times New Roman" panose="02020603050405020304" pitchFamily="18" charset="0"/>
                <a:cs typeface="Times New Roman" panose="02020603050405020304" pitchFamily="18" charset="0"/>
              </a:defRPr>
            </a:lvl1pPr>
          </a:lstStyle>
          <a:p>
            <a:r>
              <a:rPr lang="en-US" altLang="zh-CN" sz="1687" dirty="0"/>
              <a:t>Confidence-based Screening Module (using Gemini)</a:t>
            </a:r>
          </a:p>
        </p:txBody>
      </p:sp>
    </p:spTree>
    <p:extLst>
      <p:ext uri="{BB962C8B-B14F-4D97-AF65-F5344CB8AC3E}">
        <p14:creationId xmlns:p14="http://schemas.microsoft.com/office/powerpoint/2010/main" val="652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960C15-1215-432C-A343-11D3B69DA5EB}"/>
              </a:ext>
            </a:extLst>
          </p:cNvPr>
          <p:cNvSpPr>
            <a:spLocks noGrp="1"/>
          </p:cNvSpPr>
          <p:nvPr>
            <p:ph type="sldNum" sz="quarter" idx="12"/>
          </p:nvPr>
        </p:nvSpPr>
        <p:spPr/>
        <p:txBody>
          <a:bodyPr/>
          <a:lstStyle/>
          <a:p>
            <a:fld id="{1E9EB52D-62C1-4545-8D3D-5B4C8E5EC470}" type="slidenum">
              <a:rPr lang="zh-CN" altLang="en-US" smtClean="0"/>
              <a:pPr/>
              <a:t>9</a:t>
            </a:fld>
            <a:endParaRPr lang="zh-CN" altLang="en-US" dirty="0"/>
          </a:p>
        </p:txBody>
      </p:sp>
      <p:sp>
        <p:nvSpPr>
          <p:cNvPr id="12" name="标题 11">
            <a:extLst>
              <a:ext uri="{FF2B5EF4-FFF2-40B4-BE49-F238E27FC236}">
                <a16:creationId xmlns:a16="http://schemas.microsoft.com/office/drawing/2014/main" id="{A61FA094-D0AF-479D-85BF-2B5A20A0612A}"/>
              </a:ext>
            </a:extLst>
          </p:cNvPr>
          <p:cNvSpPr>
            <a:spLocks noGrp="1"/>
          </p:cNvSpPr>
          <p:nvPr>
            <p:ph type="title"/>
          </p:nvPr>
        </p:nvSpPr>
        <p:spPr/>
        <p:txBody>
          <a:bodyPr/>
          <a:lstStyle/>
          <a:p>
            <a:r>
              <a:rPr lang="en-US" altLang="zh-CN" dirty="0"/>
              <a:t>Critical Component Analysis</a:t>
            </a:r>
            <a:endParaRPr lang="zh-CN" altLang="en-US" dirty="0"/>
          </a:p>
        </p:txBody>
      </p:sp>
      <p:pic>
        <p:nvPicPr>
          <p:cNvPr id="6" name="图片 5">
            <a:extLst>
              <a:ext uri="{FF2B5EF4-FFF2-40B4-BE49-F238E27FC236}">
                <a16:creationId xmlns:a16="http://schemas.microsoft.com/office/drawing/2014/main" id="{F48E8DB5-8CA9-44C9-92C9-17FA0689B7DB}"/>
              </a:ext>
            </a:extLst>
          </p:cNvPr>
          <p:cNvPicPr>
            <a:picLocks noChangeAspect="1"/>
          </p:cNvPicPr>
          <p:nvPr/>
        </p:nvPicPr>
        <p:blipFill>
          <a:blip r:embed="rId3"/>
          <a:srcRect l="1" r="678"/>
          <a:stretch/>
        </p:blipFill>
        <p:spPr>
          <a:xfrm>
            <a:off x="452711" y="774624"/>
            <a:ext cx="3672408" cy="3369308"/>
          </a:xfrm>
          <a:prstGeom prst="rect">
            <a:avLst/>
          </a:prstGeom>
        </p:spPr>
      </p:pic>
      <p:pic>
        <p:nvPicPr>
          <p:cNvPr id="3" name="图片 2">
            <a:extLst>
              <a:ext uri="{FF2B5EF4-FFF2-40B4-BE49-F238E27FC236}">
                <a16:creationId xmlns:a16="http://schemas.microsoft.com/office/drawing/2014/main" id="{F726B59B-9E40-400E-B343-B306E31BCE52}"/>
              </a:ext>
            </a:extLst>
          </p:cNvPr>
          <p:cNvPicPr>
            <a:picLocks noChangeAspect="1"/>
          </p:cNvPicPr>
          <p:nvPr/>
        </p:nvPicPr>
        <p:blipFill>
          <a:blip r:embed="rId4"/>
          <a:stretch>
            <a:fillRect/>
          </a:stretch>
        </p:blipFill>
        <p:spPr>
          <a:xfrm>
            <a:off x="452711" y="5259426"/>
            <a:ext cx="3672408" cy="1876808"/>
          </a:xfrm>
          <a:prstGeom prst="rect">
            <a:avLst/>
          </a:prstGeom>
        </p:spPr>
      </p:pic>
      <p:pic>
        <p:nvPicPr>
          <p:cNvPr id="8" name="图片 7">
            <a:extLst>
              <a:ext uri="{FF2B5EF4-FFF2-40B4-BE49-F238E27FC236}">
                <a16:creationId xmlns:a16="http://schemas.microsoft.com/office/drawing/2014/main" id="{3135B391-E145-47E5-8E05-85C53811368A}"/>
              </a:ext>
            </a:extLst>
          </p:cNvPr>
          <p:cNvPicPr>
            <a:picLocks noChangeAspect="1"/>
          </p:cNvPicPr>
          <p:nvPr/>
        </p:nvPicPr>
        <p:blipFill>
          <a:blip r:embed="rId5"/>
          <a:stretch>
            <a:fillRect/>
          </a:stretch>
        </p:blipFill>
        <p:spPr>
          <a:xfrm>
            <a:off x="452711" y="4154251"/>
            <a:ext cx="3672408" cy="1074623"/>
          </a:xfrm>
          <a:prstGeom prst="rect">
            <a:avLst/>
          </a:prstGeom>
        </p:spPr>
      </p:pic>
      <p:pic>
        <p:nvPicPr>
          <p:cNvPr id="9" name="图片 8">
            <a:extLst>
              <a:ext uri="{FF2B5EF4-FFF2-40B4-BE49-F238E27FC236}">
                <a16:creationId xmlns:a16="http://schemas.microsoft.com/office/drawing/2014/main" id="{907F04FF-7DF8-7658-1C1B-2F7779DC2620}"/>
              </a:ext>
            </a:extLst>
          </p:cNvPr>
          <p:cNvPicPr>
            <a:picLocks noChangeAspect="1"/>
          </p:cNvPicPr>
          <p:nvPr/>
        </p:nvPicPr>
        <p:blipFill>
          <a:blip r:embed="rId6"/>
          <a:stretch>
            <a:fillRect/>
          </a:stretch>
        </p:blipFill>
        <p:spPr>
          <a:xfrm>
            <a:off x="4510247" y="820958"/>
            <a:ext cx="1130358" cy="1079555"/>
          </a:xfrm>
          <a:prstGeom prst="rect">
            <a:avLst/>
          </a:prstGeom>
        </p:spPr>
      </p:pic>
      <p:pic>
        <p:nvPicPr>
          <p:cNvPr id="11" name="图片 10">
            <a:extLst>
              <a:ext uri="{FF2B5EF4-FFF2-40B4-BE49-F238E27FC236}">
                <a16:creationId xmlns:a16="http://schemas.microsoft.com/office/drawing/2014/main" id="{B025CEA0-5AF9-59EB-35CA-B5FA8E999435}"/>
              </a:ext>
            </a:extLst>
          </p:cNvPr>
          <p:cNvPicPr>
            <a:picLocks noChangeAspect="1"/>
          </p:cNvPicPr>
          <p:nvPr/>
        </p:nvPicPr>
        <p:blipFill>
          <a:blip r:embed="rId7"/>
          <a:stretch>
            <a:fillRect/>
          </a:stretch>
        </p:blipFill>
        <p:spPr>
          <a:xfrm>
            <a:off x="4510247" y="2484178"/>
            <a:ext cx="1079555" cy="1079555"/>
          </a:xfrm>
          <a:prstGeom prst="rect">
            <a:avLst/>
          </a:prstGeom>
        </p:spPr>
      </p:pic>
      <p:pic>
        <p:nvPicPr>
          <p:cNvPr id="14" name="图片 13">
            <a:extLst>
              <a:ext uri="{FF2B5EF4-FFF2-40B4-BE49-F238E27FC236}">
                <a16:creationId xmlns:a16="http://schemas.microsoft.com/office/drawing/2014/main" id="{279388BD-4423-61FC-1839-75F189CECDB0}"/>
              </a:ext>
            </a:extLst>
          </p:cNvPr>
          <p:cNvPicPr>
            <a:picLocks noChangeAspect="1"/>
          </p:cNvPicPr>
          <p:nvPr/>
        </p:nvPicPr>
        <p:blipFill>
          <a:blip r:embed="rId8"/>
          <a:stretch>
            <a:fillRect/>
          </a:stretch>
        </p:blipFill>
        <p:spPr>
          <a:xfrm>
            <a:off x="4510247" y="4147398"/>
            <a:ext cx="1104957" cy="1079555"/>
          </a:xfrm>
          <a:prstGeom prst="rect">
            <a:avLst/>
          </a:prstGeom>
        </p:spPr>
      </p:pic>
      <p:pic>
        <p:nvPicPr>
          <p:cNvPr id="16" name="图片 15">
            <a:extLst>
              <a:ext uri="{FF2B5EF4-FFF2-40B4-BE49-F238E27FC236}">
                <a16:creationId xmlns:a16="http://schemas.microsoft.com/office/drawing/2014/main" id="{4826A9BD-2A38-DB42-7D72-4FAC688A9D10}"/>
              </a:ext>
            </a:extLst>
          </p:cNvPr>
          <p:cNvPicPr>
            <a:picLocks noChangeAspect="1"/>
          </p:cNvPicPr>
          <p:nvPr/>
        </p:nvPicPr>
        <p:blipFill>
          <a:blip r:embed="rId9"/>
          <a:stretch>
            <a:fillRect/>
          </a:stretch>
        </p:blipFill>
        <p:spPr>
          <a:xfrm>
            <a:off x="4510247" y="5810617"/>
            <a:ext cx="1124008" cy="1079555"/>
          </a:xfrm>
          <a:prstGeom prst="rect">
            <a:avLst/>
          </a:prstGeom>
        </p:spPr>
      </p:pic>
      <p:sp>
        <p:nvSpPr>
          <p:cNvPr id="17" name="文本框 16">
            <a:extLst>
              <a:ext uri="{FF2B5EF4-FFF2-40B4-BE49-F238E27FC236}">
                <a16:creationId xmlns:a16="http://schemas.microsoft.com/office/drawing/2014/main" id="{EE8344BD-E4D9-31ED-0072-CD1EDE9B4E9B}"/>
              </a:ext>
            </a:extLst>
          </p:cNvPr>
          <p:cNvSpPr txBox="1"/>
          <p:nvPr/>
        </p:nvSpPr>
        <p:spPr>
          <a:xfrm>
            <a:off x="5589802" y="740092"/>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Gemini Dual-Frame</a:t>
            </a:r>
          </a:p>
        </p:txBody>
      </p:sp>
      <p:sp>
        <p:nvSpPr>
          <p:cNvPr id="18" name="文本框 17">
            <a:extLst>
              <a:ext uri="{FF2B5EF4-FFF2-40B4-BE49-F238E27FC236}">
                <a16:creationId xmlns:a16="http://schemas.microsoft.com/office/drawing/2014/main" id="{A24023C1-E035-0D12-7C2D-8972C1CD7268}"/>
              </a:ext>
            </a:extLst>
          </p:cNvPr>
          <p:cNvSpPr txBox="1"/>
          <p:nvPr/>
        </p:nvSpPr>
        <p:spPr>
          <a:xfrm>
            <a:off x="5626893" y="1184687"/>
            <a:ext cx="6337269" cy="726609"/>
          </a:xfrm>
          <a:prstGeom prst="rect">
            <a:avLst/>
          </a:prstGeom>
          <a:noFill/>
          <a:ln w="28575">
            <a:noFill/>
          </a:ln>
        </p:spPr>
        <p:txBody>
          <a:bodyPr wrap="square" rtlCol="0">
            <a:spAutoFit/>
          </a:bodyPr>
          <a:lstStyle/>
          <a:p>
            <a:pPr algn="just">
              <a:lnSpc>
                <a:spcPct val="120000"/>
              </a:lnSpc>
            </a:pPr>
            <a:r>
              <a:rPr lang="en-US" altLang="zh-CN" b="1" dirty="0">
                <a:latin typeface="+mn-lt"/>
              </a:rPr>
              <a:t>Role: </a:t>
            </a:r>
            <a:r>
              <a:rPr lang="en-US" altLang="zh-CN" dirty="0">
                <a:latin typeface="+mn-lt"/>
              </a:rPr>
              <a:t>3fps context + 5fps transient cues</a:t>
            </a:r>
          </a:p>
          <a:p>
            <a:pPr algn="just">
              <a:lnSpc>
                <a:spcPct val="120000"/>
              </a:lnSpc>
            </a:pPr>
            <a:r>
              <a:rPr lang="en-US" altLang="zh-CN" b="1" dirty="0">
                <a:latin typeface="+mn-lt"/>
              </a:rPr>
              <a:t>Impact: </a:t>
            </a:r>
            <a:r>
              <a:rPr lang="en-US" altLang="zh-CN" dirty="0">
                <a:latin typeface="+mn-lt"/>
              </a:rPr>
              <a:t>Temporal granularity bridging enhanced</a:t>
            </a:r>
          </a:p>
        </p:txBody>
      </p:sp>
      <p:sp>
        <p:nvSpPr>
          <p:cNvPr id="20" name="文本框 19">
            <a:extLst>
              <a:ext uri="{FF2B5EF4-FFF2-40B4-BE49-F238E27FC236}">
                <a16:creationId xmlns:a16="http://schemas.microsoft.com/office/drawing/2014/main" id="{8B7D72AE-5E55-76EA-5834-E39658AB3AC9}"/>
              </a:ext>
            </a:extLst>
          </p:cNvPr>
          <p:cNvSpPr txBox="1"/>
          <p:nvPr/>
        </p:nvSpPr>
        <p:spPr>
          <a:xfrm>
            <a:off x="5589802" y="2389620"/>
            <a:ext cx="4609077" cy="497957"/>
          </a:xfrm>
          <a:prstGeom prst="rect">
            <a:avLst/>
          </a:prstGeom>
          <a:noFill/>
          <a:ln w="28575">
            <a:noFill/>
          </a:ln>
        </p:spPr>
        <p:txBody>
          <a:bodyPr wrap="square" rtlCol="0">
            <a:spAutoFit/>
          </a:bodyPr>
          <a:lstStyle/>
          <a:p>
            <a:pPr algn="just">
              <a:lnSpc>
                <a:spcPct val="120000"/>
              </a:lnSpc>
            </a:pPr>
            <a:r>
              <a:rPr lang="en-US" altLang="zh-CN" sz="2400" b="1" dirty="0" err="1">
                <a:solidFill>
                  <a:srgbClr val="0070C0"/>
                </a:solidFill>
                <a:latin typeface="微软雅黑" panose="020B0503020204020204" pitchFamily="34" charset="-122"/>
                <a:ea typeface="微软雅黑" panose="020B0503020204020204" pitchFamily="34" charset="-122"/>
              </a:rPr>
              <a:t>InternVL</a:t>
            </a:r>
            <a:r>
              <a:rPr lang="en-US" altLang="zh-CN" sz="2400" b="1" dirty="0">
                <a:solidFill>
                  <a:srgbClr val="0070C0"/>
                </a:solidFill>
                <a:latin typeface="微软雅黑" panose="020B0503020204020204" pitchFamily="34" charset="-122"/>
                <a:ea typeface="微软雅黑" panose="020B0503020204020204" pitchFamily="34" charset="-122"/>
              </a:rPr>
              <a:t> 78B</a:t>
            </a:r>
          </a:p>
        </p:txBody>
      </p:sp>
      <p:sp>
        <p:nvSpPr>
          <p:cNvPr id="21" name="文本框 20">
            <a:extLst>
              <a:ext uri="{FF2B5EF4-FFF2-40B4-BE49-F238E27FC236}">
                <a16:creationId xmlns:a16="http://schemas.microsoft.com/office/drawing/2014/main" id="{9B30C674-3C7D-AA78-2B18-EEB22586C866}"/>
              </a:ext>
            </a:extLst>
          </p:cNvPr>
          <p:cNvSpPr txBox="1"/>
          <p:nvPr/>
        </p:nvSpPr>
        <p:spPr>
          <a:xfrm>
            <a:off x="5626893" y="2834215"/>
            <a:ext cx="7596322" cy="726609"/>
          </a:xfrm>
          <a:prstGeom prst="rect">
            <a:avLst/>
          </a:prstGeom>
          <a:noFill/>
          <a:ln w="28575">
            <a:noFill/>
          </a:ln>
        </p:spPr>
        <p:txBody>
          <a:bodyPr wrap="square" rtlCol="0">
            <a:spAutoFit/>
          </a:bodyPr>
          <a:lstStyle/>
          <a:p>
            <a:pPr algn="just">
              <a:lnSpc>
                <a:spcPct val="120000"/>
              </a:lnSpc>
            </a:pPr>
            <a:r>
              <a:rPr lang="en-US" altLang="zh-CN" b="1" dirty="0">
                <a:latin typeface="+mn-lt"/>
              </a:rPr>
              <a:t>Role: </a:t>
            </a:r>
            <a:r>
              <a:rPr lang="en-US" altLang="zh-CN" dirty="0">
                <a:latin typeface="+mn-lt"/>
              </a:rPr>
              <a:t>Counterbalance positivity bias</a:t>
            </a:r>
          </a:p>
          <a:p>
            <a:pPr algn="just">
              <a:lnSpc>
                <a:spcPct val="120000"/>
              </a:lnSpc>
            </a:pPr>
            <a:r>
              <a:rPr lang="en-US" altLang="zh-CN" b="1" dirty="0">
                <a:latin typeface="+mn-lt"/>
              </a:rPr>
              <a:t>Impact: </a:t>
            </a:r>
            <a:r>
              <a:rPr lang="en-US" altLang="zh-CN" dirty="0">
                <a:latin typeface="+mn-lt"/>
              </a:rPr>
              <a:t>Negative affect recognition enhanced</a:t>
            </a:r>
          </a:p>
        </p:txBody>
      </p:sp>
      <p:sp>
        <p:nvSpPr>
          <p:cNvPr id="22" name="文本框 21">
            <a:extLst>
              <a:ext uri="{FF2B5EF4-FFF2-40B4-BE49-F238E27FC236}">
                <a16:creationId xmlns:a16="http://schemas.microsoft.com/office/drawing/2014/main" id="{B2FF6076-4E5B-19E0-69C3-E59A9B5C4AB8}"/>
              </a:ext>
            </a:extLst>
          </p:cNvPr>
          <p:cNvSpPr txBox="1"/>
          <p:nvPr/>
        </p:nvSpPr>
        <p:spPr>
          <a:xfrm>
            <a:off x="5602611" y="4091605"/>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Six-Class Model</a:t>
            </a:r>
          </a:p>
        </p:txBody>
      </p:sp>
      <p:sp>
        <p:nvSpPr>
          <p:cNvPr id="23" name="文本框 22">
            <a:extLst>
              <a:ext uri="{FF2B5EF4-FFF2-40B4-BE49-F238E27FC236}">
                <a16:creationId xmlns:a16="http://schemas.microsoft.com/office/drawing/2014/main" id="{9319ABBE-14DB-92D3-F110-2473A7D865A8}"/>
              </a:ext>
            </a:extLst>
          </p:cNvPr>
          <p:cNvSpPr txBox="1"/>
          <p:nvPr/>
        </p:nvSpPr>
        <p:spPr>
          <a:xfrm>
            <a:off x="5639702" y="4536200"/>
            <a:ext cx="7596322" cy="726609"/>
          </a:xfrm>
          <a:prstGeom prst="rect">
            <a:avLst/>
          </a:prstGeom>
          <a:noFill/>
          <a:ln w="28575">
            <a:noFill/>
          </a:ln>
        </p:spPr>
        <p:txBody>
          <a:bodyPr wrap="square" rtlCol="0">
            <a:spAutoFit/>
          </a:bodyPr>
          <a:lstStyle/>
          <a:p>
            <a:pPr algn="just">
              <a:lnSpc>
                <a:spcPct val="120000"/>
              </a:lnSpc>
            </a:pPr>
            <a:r>
              <a:rPr lang="en-US" altLang="zh-CN" b="1" dirty="0">
                <a:latin typeface="+mn-lt"/>
              </a:rPr>
              <a:t>Role: </a:t>
            </a:r>
            <a:r>
              <a:rPr lang="en-US" altLang="zh-CN" dirty="0">
                <a:latin typeface="+mn-lt"/>
              </a:rPr>
              <a:t>Foundational anchoring function</a:t>
            </a:r>
          </a:p>
          <a:p>
            <a:pPr algn="just">
              <a:lnSpc>
                <a:spcPct val="120000"/>
              </a:lnSpc>
            </a:pPr>
            <a:r>
              <a:rPr lang="en-US" altLang="zh-CN" b="1" dirty="0">
                <a:latin typeface="+mn-lt"/>
              </a:rPr>
              <a:t>Impact: </a:t>
            </a:r>
            <a:r>
              <a:rPr lang="en-US" altLang="zh-CN" dirty="0">
                <a:latin typeface="+mn-lt"/>
              </a:rPr>
              <a:t>Coarse-grained accuracy assured</a:t>
            </a:r>
          </a:p>
        </p:txBody>
      </p:sp>
      <p:sp>
        <p:nvSpPr>
          <p:cNvPr id="24" name="文本框 23">
            <a:extLst>
              <a:ext uri="{FF2B5EF4-FFF2-40B4-BE49-F238E27FC236}">
                <a16:creationId xmlns:a16="http://schemas.microsoft.com/office/drawing/2014/main" id="{D1443DD6-76B1-80DB-EDCB-DF29F5DC371F}"/>
              </a:ext>
            </a:extLst>
          </p:cNvPr>
          <p:cNvSpPr txBox="1"/>
          <p:nvPr/>
        </p:nvSpPr>
        <p:spPr>
          <a:xfrm>
            <a:off x="5629766" y="5793590"/>
            <a:ext cx="4609077" cy="497957"/>
          </a:xfrm>
          <a:prstGeom prst="rect">
            <a:avLst/>
          </a:prstGeom>
          <a:noFill/>
          <a:ln w="28575">
            <a:noFill/>
          </a:ln>
        </p:spPr>
        <p:txBody>
          <a:bodyPr wrap="square" rtlCol="0">
            <a:spAutoFit/>
          </a:bodyPr>
          <a:lstStyle/>
          <a:p>
            <a:pPr algn="just">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Calibration</a:t>
            </a:r>
          </a:p>
        </p:txBody>
      </p:sp>
      <p:sp>
        <p:nvSpPr>
          <p:cNvPr id="25" name="文本框 24">
            <a:extLst>
              <a:ext uri="{FF2B5EF4-FFF2-40B4-BE49-F238E27FC236}">
                <a16:creationId xmlns:a16="http://schemas.microsoft.com/office/drawing/2014/main" id="{EE813D55-FACE-B209-2351-88BBD65EB8A5}"/>
              </a:ext>
            </a:extLst>
          </p:cNvPr>
          <p:cNvSpPr txBox="1"/>
          <p:nvPr/>
        </p:nvSpPr>
        <p:spPr>
          <a:xfrm>
            <a:off x="5666857" y="6238185"/>
            <a:ext cx="7596322" cy="726609"/>
          </a:xfrm>
          <a:prstGeom prst="rect">
            <a:avLst/>
          </a:prstGeom>
          <a:noFill/>
          <a:ln w="28575">
            <a:noFill/>
          </a:ln>
        </p:spPr>
        <p:txBody>
          <a:bodyPr wrap="square" rtlCol="0">
            <a:spAutoFit/>
          </a:bodyPr>
          <a:lstStyle/>
          <a:p>
            <a:pPr algn="just">
              <a:lnSpc>
                <a:spcPct val="120000"/>
              </a:lnSpc>
            </a:pPr>
            <a:r>
              <a:rPr lang="en-US" altLang="zh-CN" b="1" dirty="0">
                <a:latin typeface="+mn-lt"/>
              </a:rPr>
              <a:t>Role: </a:t>
            </a:r>
            <a:r>
              <a:rPr lang="en-US" altLang="zh-CN" dirty="0">
                <a:latin typeface="+mn-lt"/>
              </a:rPr>
              <a:t>Commonsense filtering &amp; human oversight</a:t>
            </a:r>
          </a:p>
          <a:p>
            <a:pPr algn="just">
              <a:lnSpc>
                <a:spcPct val="120000"/>
              </a:lnSpc>
            </a:pPr>
            <a:r>
              <a:rPr lang="en-US" altLang="zh-CN" b="1" dirty="0">
                <a:latin typeface="+mn-lt"/>
              </a:rPr>
              <a:t>Impact: </a:t>
            </a:r>
            <a:r>
              <a:rPr lang="en-US" altLang="zh-CN" dirty="0">
                <a:latin typeface="+mn-lt"/>
              </a:rPr>
              <a:t>Eliminates absolute contradictions</a:t>
            </a:r>
          </a:p>
        </p:txBody>
      </p:sp>
    </p:spTree>
    <p:extLst>
      <p:ext uri="{BB962C8B-B14F-4D97-AF65-F5344CB8AC3E}">
        <p14:creationId xmlns:p14="http://schemas.microsoft.com/office/powerpoint/2010/main" val="475674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376"/>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自定义 251">
      <a:dk1>
        <a:sysClr val="windowText" lastClr="000000"/>
      </a:dk1>
      <a:lt1>
        <a:sysClr val="window" lastClr="FFFFFF"/>
      </a:lt1>
      <a:dk2>
        <a:srgbClr val="44546A"/>
      </a:dk2>
      <a:lt2>
        <a:srgbClr val="E7E6E6"/>
      </a:lt2>
      <a:accent1>
        <a:srgbClr val="59377C"/>
      </a:accent1>
      <a:accent2>
        <a:srgbClr val="B8306F"/>
      </a:accent2>
      <a:accent3>
        <a:srgbClr val="59377C"/>
      </a:accent3>
      <a:accent4>
        <a:srgbClr val="B8306F"/>
      </a:accent4>
      <a:accent5>
        <a:srgbClr val="59377C"/>
      </a:accent5>
      <a:accent6>
        <a:srgbClr val="B8306F"/>
      </a:accent6>
      <a:hlink>
        <a:srgbClr val="59377C"/>
      </a:hlink>
      <a:folHlink>
        <a:srgbClr val="B830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华简约主题-扁平-16:9">
  <a:themeElements>
    <a:clrScheme name="清华紫主题">
      <a:dk1>
        <a:srgbClr val="000000"/>
      </a:dk1>
      <a:lt1>
        <a:srgbClr val="FFFFFF"/>
      </a:lt1>
      <a:dk2>
        <a:srgbClr val="3D3D3D"/>
      </a:dk2>
      <a:lt2>
        <a:srgbClr val="EBEBEB"/>
      </a:lt2>
      <a:accent1>
        <a:srgbClr val="660874"/>
      </a:accent1>
      <a:accent2>
        <a:srgbClr val="660874"/>
      </a:accent2>
      <a:accent3>
        <a:srgbClr val="E6C46D"/>
      </a:accent3>
      <a:accent4>
        <a:srgbClr val="969FA7"/>
      </a:accent4>
      <a:accent5>
        <a:srgbClr val="A9C37C"/>
      </a:accent5>
      <a:accent6>
        <a:srgbClr val="5A8071"/>
      </a:accent6>
      <a:hlink>
        <a:srgbClr val="007698"/>
      </a:hlink>
      <a:folHlink>
        <a:srgbClr val="43064C"/>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1637</Words>
  <Application>Microsoft Office PowerPoint</Application>
  <PresentationFormat>自定义</PresentationFormat>
  <Paragraphs>149</Paragraphs>
  <Slides>12</Slides>
  <Notes>10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-apple-system</vt:lpstr>
      <vt:lpstr>Arial Unicode MS</vt:lpstr>
      <vt:lpstr>OPPOSans M</vt:lpstr>
      <vt:lpstr>思源黑体 CN Bold</vt:lpstr>
      <vt:lpstr>微软雅黑</vt:lpstr>
      <vt:lpstr>Arial</vt:lpstr>
      <vt:lpstr>Calibri</vt:lpstr>
      <vt:lpstr>Gill Sans MT</vt:lpstr>
      <vt:lpstr>Times New Roman</vt:lpstr>
      <vt:lpstr>Wingdings 2</vt:lpstr>
      <vt:lpstr>Office Theme</vt:lpstr>
      <vt:lpstr>清华简约主题-扁平-16:9</vt:lpstr>
      <vt:lpstr>PowerPoint 演示文稿</vt:lpstr>
      <vt:lpstr>PowerPoint 演示文稿</vt:lpstr>
      <vt:lpstr>Challenge of Emotion Recognition</vt:lpstr>
      <vt:lpstr>Critical Limitations of Existing VLLM Solutions</vt:lpstr>
      <vt:lpstr>Strategic Model Selection</vt:lpstr>
      <vt:lpstr>ZeroES Framework</vt:lpstr>
      <vt:lpstr>ZeroES Framework</vt:lpstr>
      <vt:lpstr>Prompt Template</vt:lpstr>
      <vt:lpstr>Critical Component Analysis</vt:lpstr>
      <vt:lpstr>Key Research Insights</vt:lpstr>
      <vt:lpstr>Future Directions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bt376</dc:title>
  <dc:creator/>
  <cp:lastModifiedBy/>
  <cp:revision>1</cp:revision>
  <dcterms:created xsi:type="dcterms:W3CDTF">2016-12-20T16:58:32Z</dcterms:created>
  <dcterms:modified xsi:type="dcterms:W3CDTF">2025-10-26T15:36:23Z</dcterms:modified>
</cp:coreProperties>
</file>